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5" r:id="rId2"/>
    <p:sldId id="289" r:id="rId3"/>
    <p:sldId id="290" r:id="rId4"/>
    <p:sldId id="291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FFFFCC"/>
    <a:srgbClr val="FFC000"/>
    <a:srgbClr val="FFD966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2405" autoAdjust="0"/>
  </p:normalViewPr>
  <p:slideViewPr>
    <p:cSldViewPr>
      <p:cViewPr varScale="1">
        <p:scale>
          <a:sx n="104" d="100"/>
          <a:sy n="104" d="100"/>
        </p:scale>
        <p:origin x="17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86937-7D3D-4C2B-97B7-6534197FCA33}" type="datetimeFigureOut">
              <a:rPr lang="de-AT" smtClean="0"/>
              <a:t>03.02.2017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59F4-E9BF-48A2-9FD8-B661C1D80BC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366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3BCBD-4161-489E-85B0-276E88E0F5F7}" type="datetimeFigureOut">
              <a:rPr lang="de-AT" smtClean="0"/>
              <a:t>03.02.2017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937D2-6117-4881-B88D-D373CF5AE833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518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="1" dirty="0" smtClean="0">
                <a:latin typeface="Arial" panose="020B0604020202020204" pitchFamily="34" charset="0"/>
                <a:cs typeface="Arial" panose="020B0604020202020204" pitchFamily="34" charset="0"/>
              </a:rPr>
              <a:t>= PP1</a:t>
            </a:r>
          </a:p>
          <a:p>
            <a:r>
              <a:rPr lang="de-AT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Quelle-Bilder:</a:t>
            </a:r>
            <a:r>
              <a:rPr lang="de-AT" b="0" dirty="0" smtClean="0">
                <a:latin typeface="Arial" panose="020B0604020202020204" pitchFamily="34" charset="0"/>
                <a:cs typeface="Arial" panose="020B0604020202020204" pitchFamily="34" charset="0"/>
              </a:rPr>
              <a:t> Kirsch-Mayer, W. (2013): Im Luftsumpf der Zukunft: Ozon in Flaschen, bezogen unter: http://www.morgenweb.de/mannheim/mannheim-stadt/als-die-erste-ministerin-luftsumpf-schnupperte-1.1141690, Zugriff am 19.07.2016; Deutsch, G. (2016): Stau auf der Süd-Ost-Tangente, bezogen unter: http://kurier.at/chronik/wien/unfall-in-a23-baustellenbereich-sorgte-fuer-20-kilometer-stau/177.628.620, Zugriff am 27.07.2016; HSB-Cartoon (2011): Straße vor Schiene, bezogen unter: http://de.toonpool.com/cartoons/Stra%C3%9Fe%20vor%20Schiene_119917, Zugriff am 20.07.2016</a:t>
            </a:r>
          </a:p>
          <a:p>
            <a:endParaRPr lang="de-AT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37D2-6117-4881-B88D-D373CF5AE833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157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de-AT" b="1" dirty="0" smtClean="0">
                <a:latin typeface="Arial" pitchFamily="34" charset="0"/>
                <a:cs typeface="Arial" pitchFamily="34" charset="0"/>
              </a:rPr>
              <a:t>PP2</a:t>
            </a:r>
          </a:p>
          <a:p>
            <a:r>
              <a:rPr lang="de-AT" b="1" dirty="0" smtClean="0">
                <a:latin typeface="Arial" pitchFamily="34" charset="0"/>
                <a:cs typeface="Arial" pitchFamily="34" charset="0"/>
              </a:rPr>
              <a:t>Quelle-Bilder:</a:t>
            </a:r>
            <a:r>
              <a:rPr lang="de-AT" b="0" baseline="0" dirty="0" smtClean="0">
                <a:latin typeface="Arial" pitchFamily="34" charset="0"/>
                <a:cs typeface="Arial" pitchFamily="34" charset="0"/>
              </a:rPr>
              <a:t> YellowFox (2013): Telematik, bezogen unter: http://telematik-tablet.de/, Zugriff am 28.07.2016; Siemens (2015): eHighway, bezogen unter: http://w3.siemens.com/topics/global/de/elektromobilitaet/PublishingImages/ehighway/siemens-ehighway-en.pdf, Zugriff am 28.07.2016; Daimler Trucks (2015): selbstfahrender LKW, bezogen unter: http://futurezone.at/digital-life/erster-selbstfahrender-lkw-in-den-usa-zugelassen/128.947.449, Zugriff am 28.07.2016; Scania (2016): Vernetzte Scania-Lkws, bezogen unter: http://www.handelsblatt.com/unternehmen/industrie/lkw-platooning-schoen-der-reihe-nach/13399630.html, Zugriff am 28.07.2016; </a:t>
            </a:r>
            <a:r>
              <a:rPr lang="de-AT" b="0" baseline="0" dirty="0" err="1" smtClean="0">
                <a:latin typeface="Arial" pitchFamily="34" charset="0"/>
                <a:cs typeface="Arial" pitchFamily="34" charset="0"/>
              </a:rPr>
              <a:t>Tecosol</a:t>
            </a:r>
            <a:r>
              <a:rPr lang="de-AT" b="0" baseline="0" dirty="0" smtClean="0">
                <a:latin typeface="Arial" pitchFamily="34" charset="0"/>
                <a:cs typeface="Arial" pitchFamily="34" charset="0"/>
              </a:rPr>
              <a:t> (2012): Unternehmen, bezogen unter: http://tecosol.de/tecosol-startseite/biokraftstoffe/, Zugriff am 28.07.2016</a:t>
            </a:r>
            <a:endParaRPr lang="de-A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37D2-6117-4881-B88D-D373CF5AE833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3126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= </a:t>
            </a:r>
            <a:r>
              <a:rPr lang="de-AT" b="1" dirty="0" smtClean="0"/>
              <a:t>PP3</a:t>
            </a:r>
            <a:endParaRPr lang="de-AT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937D2-6117-4881-B88D-D373CF5AE833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424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google.at/url?sa=i&amp;rct=j&amp;q=&amp;esrc=s&amp;source=images&amp;cd=&amp;cad=rja&amp;uact=8&amp;ved=0ahUKEwjcxcDUzO3NAhVHtxoKHfJMDdYQjRwIBw&amp;url=https://de.wikipedia.org/wiki/Bundesministerium_f%C3%BCr_Verkehr,_Innovation_und_Technologie&amp;psig=AFQjCNHGjX9UsxmjNOF8epXptjaCelCWuA&amp;ust=1468401675549195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 userDrawn="1"/>
        </p:nvSpPr>
        <p:spPr>
          <a:xfrm>
            <a:off x="1259632" y="2132856"/>
            <a:ext cx="7056784" cy="2847493"/>
          </a:xfrm>
          <a:prstGeom prst="roundRect">
            <a:avLst>
              <a:gd name="adj" fmla="val 12659"/>
            </a:avLst>
          </a:prstGeom>
          <a:solidFill>
            <a:srgbClr val="E7E6E6"/>
          </a:solidFill>
          <a:ln w="38100"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95636" y="2418696"/>
            <a:ext cx="6584776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95636" y="3888721"/>
            <a:ext cx="6584776" cy="836423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1026" name="Picture 2" descr="E:\FH\Arbeit\Logos\RERoad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68" y="764704"/>
            <a:ext cx="3956312" cy="11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9" descr="logistikumLogo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708" y="5517232"/>
            <a:ext cx="1742099" cy="637200"/>
          </a:xfrm>
          <a:prstGeom prst="rect">
            <a:avLst/>
          </a:prstGeom>
        </p:spPr>
      </p:pic>
      <p:pic>
        <p:nvPicPr>
          <p:cNvPr id="10" name="Picture 2" descr="https://upload.wikimedia.org/wikipedia/commons/thumb/0/0e/Bundesministerium_f%C3%BCr_Verkehr,_Innovation_und_Technologie_logo.svg/2000px-Bundesministerium_f%C3%BCr_Verkehr,_Innovation_und_Technologie_logo.svg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2672" y="5517232"/>
            <a:ext cx="1379361" cy="6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fh-vie.ac.at/var/em_plain_site/storage/images/funktionen/textbausteine/allgemeine-textbausteine/logo/106489-1-ger-DE/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5518359"/>
            <a:ext cx="1723553" cy="63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0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 userDrawn="1"/>
        </p:nvSpPr>
        <p:spPr>
          <a:xfrm>
            <a:off x="1475656" y="6341532"/>
            <a:ext cx="7211144" cy="23028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3538" algn="r"/>
              </a:tabLst>
              <a:defRPr/>
            </a:pPr>
            <a:r>
              <a:rPr kumimoji="0" lang="de-AT" sz="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 2017</a:t>
            </a:r>
            <a:r>
              <a:rPr kumimoji="0" lang="de-AT" sz="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de-AT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Folie Nr. </a:t>
            </a:r>
            <a:fld id="{CC2973A0-ED88-4D6D-A4D8-28EDD5C9CECC}" type="slidenum">
              <a:rPr kumimoji="0" lang="de-AT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‹Nr.›</a:t>
            </a:fld>
            <a:endParaRPr kumimoji="0" lang="de-AT" sz="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bgerundetes Rechteck 6"/>
          <p:cNvSpPr/>
          <p:nvPr userDrawn="1"/>
        </p:nvSpPr>
        <p:spPr>
          <a:xfrm>
            <a:off x="395536" y="198066"/>
            <a:ext cx="8352928" cy="1296144"/>
          </a:xfrm>
          <a:prstGeom prst="roundRect">
            <a:avLst/>
          </a:prstGeom>
          <a:solidFill>
            <a:srgbClr val="E7E6E6"/>
          </a:solidFill>
          <a:ln w="38100"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4896" cy="1143000"/>
          </a:xfrm>
        </p:spPr>
        <p:txBody>
          <a:bodyPr>
            <a:noAutofit/>
          </a:bodyPr>
          <a:lstStyle>
            <a:lvl1pPr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9796" y="1623903"/>
            <a:ext cx="8229600" cy="4525963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9" name="Picture 2" descr="E:\FH\Arbeit\Logos\RERoad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6" y="6302503"/>
            <a:ext cx="931976" cy="2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5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 userDrawn="1"/>
        </p:nvSpPr>
        <p:spPr>
          <a:xfrm>
            <a:off x="395536" y="198066"/>
            <a:ext cx="8352928" cy="1296144"/>
          </a:xfrm>
          <a:prstGeom prst="roundRect">
            <a:avLst/>
          </a:prstGeom>
          <a:solidFill>
            <a:srgbClr val="E7E6E6"/>
          </a:solidFill>
          <a:ln w="38100"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Abgerundetes Rechteck 5"/>
          <p:cNvSpPr/>
          <p:nvPr userDrawn="1"/>
        </p:nvSpPr>
        <p:spPr>
          <a:xfrm>
            <a:off x="1475656" y="6341532"/>
            <a:ext cx="7211144" cy="23028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3538" algn="r"/>
              </a:tabLst>
              <a:defRPr/>
            </a:pPr>
            <a:r>
              <a:rPr kumimoji="0" lang="de-AT" sz="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2016	</a:t>
            </a:r>
            <a:r>
              <a:rPr kumimoji="0" lang="de-AT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Folie Nr. </a:t>
            </a:r>
            <a:fld id="{CC2973A0-ED88-4D6D-A4D8-28EDD5C9CECC}" type="slidenum">
              <a:rPr kumimoji="0" lang="de-AT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‹Nr.›</a:t>
            </a:fld>
            <a:endParaRPr kumimoji="0" lang="de-AT" sz="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E:\FH\Arbeit\Logos\RERoad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6" y="6302503"/>
            <a:ext cx="931976" cy="2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8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 userDrawn="1"/>
        </p:nvSpPr>
        <p:spPr>
          <a:xfrm>
            <a:off x="1475656" y="6341532"/>
            <a:ext cx="7211144" cy="23028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83538" algn="r"/>
              </a:tabLst>
              <a:defRPr/>
            </a:pPr>
            <a:r>
              <a:rPr kumimoji="0" lang="de-AT" sz="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2016	</a:t>
            </a:r>
            <a:r>
              <a:rPr kumimoji="0" lang="de-AT" sz="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Folie Nr. </a:t>
            </a:r>
            <a:fld id="{CC2973A0-ED88-4D6D-A4D8-28EDD5C9CECC}" type="slidenum">
              <a:rPr kumimoji="0" lang="de-AT" sz="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‹Nr.›</a:t>
            </a:fld>
            <a:endParaRPr kumimoji="0" lang="de-AT" sz="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E:\FH\Arbeit\Logos\RERoad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6" y="6302503"/>
            <a:ext cx="931976" cy="2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9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5220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2476" y="2996952"/>
            <a:ext cx="6584776" cy="1470025"/>
          </a:xfrm>
        </p:spPr>
        <p:txBody>
          <a:bodyPr/>
          <a:lstStyle/>
          <a:p>
            <a:r>
              <a:rPr lang="de-AT" sz="4400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Entwicklungen im Straßengüterverkehr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62476" y="2492896"/>
            <a:ext cx="6584776" cy="692407"/>
          </a:xfrm>
        </p:spPr>
        <p:txBody>
          <a:bodyPr>
            <a:normAutofit/>
          </a:bodyPr>
          <a:lstStyle/>
          <a:p>
            <a:pPr lvl="0"/>
            <a:r>
              <a:rPr lang="de-AT" dirty="0">
                <a:solidFill>
                  <a:prstClr val="black"/>
                </a:solidFill>
              </a:rPr>
              <a:t>Foliensatz zur Gruppenarbeit zum Thema</a:t>
            </a:r>
          </a:p>
        </p:txBody>
      </p:sp>
    </p:spTree>
    <p:extLst>
      <p:ext uri="{BB962C8B-B14F-4D97-AF65-F5344CB8AC3E}">
        <p14:creationId xmlns:p14="http://schemas.microsoft.com/office/powerpoint/2010/main" val="23946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Straßenverkehr …</a:t>
            </a:r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b="5369"/>
          <a:stretch/>
        </p:blipFill>
        <p:spPr>
          <a:xfrm rot="610246">
            <a:off x="5049147" y="3200916"/>
            <a:ext cx="3275331" cy="218546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 rot="804843">
            <a:off x="4666896" y="1802120"/>
            <a:ext cx="27927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Kosten</a:t>
            </a:r>
            <a:endParaRPr lang="de-DE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 rot="804843">
            <a:off x="6844382" y="2020406"/>
            <a:ext cx="11208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cap="none" spc="0" dirty="0" smtClean="0">
                <a:ln w="635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Effizienz</a:t>
            </a:r>
            <a:endParaRPr lang="de-DE" b="1" cap="none" spc="0" dirty="0">
              <a:ln w="6350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üdosttangente A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48" y="4383065"/>
            <a:ext cx="3118656" cy="1710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/>
          <a:srcRect b="6304"/>
          <a:stretch/>
        </p:blipFill>
        <p:spPr>
          <a:xfrm rot="21079162">
            <a:off x="783026" y="1432648"/>
            <a:ext cx="3499943" cy="236813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009913" y="5604579"/>
            <a:ext cx="2529451" cy="6187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de-DE" sz="4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Treibstoffpreise</a:t>
            </a:r>
            <a:endParaRPr lang="de-DE" sz="4400" b="1" cap="none" spc="0" dirty="0">
              <a:ln w="12700">
                <a:solidFill>
                  <a:srgbClr val="002060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ausgewählte Entwicklungen im Straßengüterverkehr …</a:t>
            </a:r>
            <a:endParaRPr lang="de-AT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694542" y="3702785"/>
            <a:ext cx="2101756" cy="2284953"/>
            <a:chOff x="539551" y="1902767"/>
            <a:chExt cx="2101756" cy="2284953"/>
          </a:xfrm>
        </p:grpSpPr>
        <p:pic>
          <p:nvPicPr>
            <p:cNvPr id="16" name="Picture 2" descr="Optisch ist der selbstfahrende LKW nicht von herkömmlichen LKWs zu unterscheide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31" r="15782"/>
            <a:stretch/>
          </p:blipFill>
          <p:spPr bwMode="auto">
            <a:xfrm>
              <a:off x="539552" y="1902767"/>
              <a:ext cx="2101755" cy="1733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539551" y="3721452"/>
              <a:ext cx="2101756" cy="466268"/>
            </a:xfrm>
            <a:prstGeom prst="rect">
              <a:avLst/>
            </a:prstGeom>
            <a:solidFill>
              <a:srgbClr val="FFD9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de-AT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elbstfahrender LKW</a:t>
              </a:r>
              <a:endParaRPr lang="de-A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5350133" y="1740695"/>
            <a:ext cx="2768850" cy="1962090"/>
            <a:chOff x="5668029" y="4233693"/>
            <a:chExt cx="2768850" cy="196209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8628"/>
            <a:stretch/>
          </p:blipFill>
          <p:spPr bwMode="auto">
            <a:xfrm>
              <a:off x="6196244" y="4233693"/>
              <a:ext cx="2240635" cy="1731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hteck 30"/>
            <p:cNvSpPr/>
            <p:nvPr/>
          </p:nvSpPr>
          <p:spPr>
            <a:xfrm rot="382910">
              <a:off x="5668029" y="5729515"/>
              <a:ext cx="1434218" cy="466268"/>
            </a:xfrm>
            <a:prstGeom prst="rect">
              <a:avLst/>
            </a:prstGeom>
            <a:solidFill>
              <a:srgbClr val="FFD9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Elektroantrieb</a:t>
              </a:r>
              <a:endParaRPr lang="de-A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3130176" y="3872062"/>
            <a:ext cx="2860705" cy="1950151"/>
            <a:chOff x="203387" y="1725989"/>
            <a:chExt cx="2860705" cy="1950151"/>
          </a:xfrm>
        </p:grpSpPr>
        <p:pic>
          <p:nvPicPr>
            <p:cNvPr id="19" name="Picture 2" descr="Beim Platooning gibt der erste Lkw das Tempo vor, alle anderen folgen. Quelle: Scan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25989"/>
              <a:ext cx="2596548" cy="173319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hteck 25"/>
            <p:cNvSpPr/>
            <p:nvPr/>
          </p:nvSpPr>
          <p:spPr>
            <a:xfrm rot="470963">
              <a:off x="203387" y="3209872"/>
              <a:ext cx="1699985" cy="466268"/>
            </a:xfrm>
            <a:prstGeom prst="rect">
              <a:avLst/>
            </a:prstGeom>
            <a:solidFill>
              <a:srgbClr val="FFD9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Platooning</a:t>
              </a:r>
              <a:endParaRPr lang="de-A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6506804" y="4104265"/>
            <a:ext cx="1995755" cy="1974604"/>
            <a:chOff x="203388" y="4139380"/>
            <a:chExt cx="1995755" cy="1974604"/>
          </a:xfrm>
        </p:grpSpPr>
        <p:pic>
          <p:nvPicPr>
            <p:cNvPr id="21" name="Picture 7" descr="Alternative Kraftstoff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139380"/>
              <a:ext cx="1731599" cy="173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hteck 22"/>
            <p:cNvSpPr/>
            <p:nvPr/>
          </p:nvSpPr>
          <p:spPr>
            <a:xfrm rot="470963">
              <a:off x="203388" y="5647716"/>
              <a:ext cx="1699985" cy="466268"/>
            </a:xfrm>
            <a:prstGeom prst="rect">
              <a:avLst/>
            </a:prstGeom>
            <a:solidFill>
              <a:srgbClr val="FFD9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Bio-Kraftstoffe</a:t>
              </a:r>
              <a:endParaRPr lang="de-A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269111" y="1729288"/>
            <a:ext cx="3054374" cy="1590741"/>
            <a:chOff x="2683949" y="4374552"/>
            <a:chExt cx="3054374" cy="1590741"/>
          </a:xfrm>
        </p:grpSpPr>
        <p:pic>
          <p:nvPicPr>
            <p:cNvPr id="24" name="Picture 13" descr="Telematik Tablet YellowFox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949" y="4582293"/>
              <a:ext cx="2815267" cy="138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hteck 28"/>
            <p:cNvSpPr/>
            <p:nvPr/>
          </p:nvSpPr>
          <p:spPr>
            <a:xfrm rot="705198">
              <a:off x="4570376" y="4374552"/>
              <a:ext cx="1167947" cy="466268"/>
            </a:xfrm>
            <a:prstGeom prst="rect">
              <a:avLst/>
            </a:prstGeom>
            <a:solidFill>
              <a:srgbClr val="FFD9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Telematik</a:t>
              </a:r>
              <a:endParaRPr lang="de-AT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0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17"/>
          <p:cNvCxnSpPr>
            <a:stCxn id="5" idx="2"/>
            <a:endCxn id="16" idx="2"/>
          </p:cNvCxnSpPr>
          <p:nvPr/>
        </p:nvCxnSpPr>
        <p:spPr>
          <a:xfrm flipH="1">
            <a:off x="3376566" y="3573016"/>
            <a:ext cx="1" cy="2520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feil nach rechts 6"/>
          <p:cNvSpPr/>
          <p:nvPr/>
        </p:nvSpPr>
        <p:spPr>
          <a:xfrm>
            <a:off x="539552" y="2111415"/>
            <a:ext cx="8136904" cy="1411355"/>
          </a:xfrm>
          <a:prstGeom prst="rightArrow">
            <a:avLst>
              <a:gd name="adj1" fmla="val 28250"/>
              <a:gd name="adj2" fmla="val 71750"/>
            </a:avLst>
          </a:prstGeom>
          <a:solidFill>
            <a:srgbClr val="787878"/>
          </a:soli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300" dirty="0" smtClean="0"/>
              <a:t>Unser gemeinsamer Arbeitsprozess …</a:t>
            </a:r>
            <a:endParaRPr lang="de-AT" sz="3300" dirty="0"/>
          </a:p>
        </p:txBody>
      </p:sp>
      <p:sp>
        <p:nvSpPr>
          <p:cNvPr id="5" name="Abgerundetes Rechteck 4"/>
          <p:cNvSpPr/>
          <p:nvPr/>
        </p:nvSpPr>
        <p:spPr>
          <a:xfrm>
            <a:off x="2473805" y="2060848"/>
            <a:ext cx="1805523" cy="1512168"/>
          </a:xfrm>
          <a:prstGeom prst="roundRect">
            <a:avLst/>
          </a:prstGeom>
          <a:solidFill>
            <a:srgbClr val="FFD9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Gruppenarbeit:</a:t>
            </a:r>
          </a:p>
          <a:p>
            <a:pPr algn="ctr"/>
            <a:r>
              <a:rPr lang="de-A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Informations-sammlung und </a:t>
            </a:r>
            <a:br>
              <a:rPr lang="de-A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A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-aufbereitung</a:t>
            </a:r>
            <a:endParaRPr lang="de-A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6206054" y="2060849"/>
            <a:ext cx="1305425" cy="1512168"/>
          </a:xfrm>
          <a:prstGeom prst="roundRect">
            <a:avLst/>
          </a:prstGeom>
          <a:solidFill>
            <a:srgbClr val="E7E6E6"/>
          </a:soli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Sicherung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1487980" y="3575713"/>
            <a:ext cx="222796" cy="504968"/>
          </a:xfrm>
          <a:custGeom>
            <a:avLst/>
            <a:gdLst>
              <a:gd name="connsiteX0" fmla="*/ 13647 w 222796"/>
              <a:gd name="connsiteY0" fmla="*/ 0 h 504968"/>
              <a:gd name="connsiteX1" fmla="*/ 136477 w 222796"/>
              <a:gd name="connsiteY1" fmla="*/ 95535 h 504968"/>
              <a:gd name="connsiteX2" fmla="*/ 218364 w 222796"/>
              <a:gd name="connsiteY2" fmla="*/ 245660 h 504968"/>
              <a:gd name="connsiteX3" fmla="*/ 0 w 222796"/>
              <a:gd name="connsiteY3" fmla="*/ 504968 h 50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96" h="504968">
                <a:moveTo>
                  <a:pt x="13647" y="0"/>
                </a:moveTo>
                <a:cubicBezTo>
                  <a:pt x="58002" y="27296"/>
                  <a:pt x="102358" y="54592"/>
                  <a:pt x="136477" y="95535"/>
                </a:cubicBezTo>
                <a:cubicBezTo>
                  <a:pt x="170596" y="136478"/>
                  <a:pt x="241110" y="177421"/>
                  <a:pt x="218364" y="245660"/>
                </a:cubicBezTo>
                <a:cubicBezTo>
                  <a:pt x="195618" y="313899"/>
                  <a:pt x="97809" y="409433"/>
                  <a:pt x="0" y="504968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2530471" y="3854742"/>
            <a:ext cx="1692190" cy="941954"/>
          </a:xfrm>
          <a:prstGeom prst="rect">
            <a:avLst/>
          </a:prstGeom>
          <a:solidFill>
            <a:srgbClr val="E7E6E6"/>
          </a:soli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Recherchen im Internet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(z.B. Medienanalyse, Forschungen)</a:t>
            </a:r>
            <a:endParaRPr lang="de-AT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530471" y="4883548"/>
            <a:ext cx="1692190" cy="1209748"/>
          </a:xfrm>
          <a:prstGeom prst="rect">
            <a:avLst/>
          </a:prstGeom>
          <a:solidFill>
            <a:srgbClr val="E7E6E6"/>
          </a:solidFill>
          <a:ln>
            <a:solidFill>
              <a:srgbClr val="78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Vorbereitung der Präsentation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(Lösung der Aufgaben steht im Mittelpunkt.)</a:t>
            </a:r>
            <a:endParaRPr lang="de-AT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ihandform 22"/>
          <p:cNvSpPr/>
          <p:nvPr/>
        </p:nvSpPr>
        <p:spPr>
          <a:xfrm>
            <a:off x="5125422" y="3575714"/>
            <a:ext cx="177871" cy="504967"/>
          </a:xfrm>
          <a:custGeom>
            <a:avLst/>
            <a:gdLst>
              <a:gd name="connsiteX0" fmla="*/ 177871 w 177871"/>
              <a:gd name="connsiteY0" fmla="*/ 504967 h 504967"/>
              <a:gd name="connsiteX1" fmla="*/ 451 w 177871"/>
              <a:gd name="connsiteY1" fmla="*/ 354842 h 504967"/>
              <a:gd name="connsiteX2" fmla="*/ 136928 w 177871"/>
              <a:gd name="connsiteY2" fmla="*/ 0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71" h="504967">
                <a:moveTo>
                  <a:pt x="177871" y="504967"/>
                </a:moveTo>
                <a:cubicBezTo>
                  <a:pt x="92573" y="471985"/>
                  <a:pt x="7275" y="439003"/>
                  <a:pt x="451" y="354842"/>
                </a:cubicBezTo>
                <a:cubicBezTo>
                  <a:pt x="-6373" y="270681"/>
                  <a:pt x="65277" y="135340"/>
                  <a:pt x="136928" y="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Abgerundetes Rechteck 3"/>
          <p:cNvSpPr/>
          <p:nvPr/>
        </p:nvSpPr>
        <p:spPr>
          <a:xfrm>
            <a:off x="750253" y="2060848"/>
            <a:ext cx="1589500" cy="1512168"/>
          </a:xfrm>
          <a:prstGeom prst="roundRect">
            <a:avLst/>
          </a:prstGeom>
          <a:solidFill>
            <a:srgbClr val="FFD9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Grundlagen:</a:t>
            </a:r>
          </a:p>
          <a:p>
            <a:pPr algn="ctr"/>
            <a:r>
              <a:rPr lang="de-A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Ausgangs-situation und Vorgehens-weise</a:t>
            </a:r>
            <a:endParaRPr lang="de-A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4413380" y="2060849"/>
            <a:ext cx="1661507" cy="1512168"/>
          </a:xfrm>
          <a:prstGeom prst="roundRect">
            <a:avLst/>
          </a:prstGeom>
          <a:solidFill>
            <a:srgbClr val="FFD9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Präsentation:</a:t>
            </a:r>
          </a:p>
          <a:p>
            <a:pPr algn="ctr"/>
            <a:r>
              <a:rPr lang="de-AT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de-A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egenseitige Präsentation</a:t>
            </a:r>
            <a:endParaRPr lang="de-AT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rot="543020">
            <a:off x="576870" y="4057606"/>
            <a:ext cx="1537868" cy="16632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Arbeitsblatt</a:t>
            </a:r>
          </a:p>
          <a:p>
            <a:pPr algn="ctr"/>
            <a:r>
              <a:rPr lang="de-AT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 einer Entwicklung und Aufgaben</a:t>
            </a:r>
            <a:endParaRPr lang="de-A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 rot="21001959">
            <a:off x="4845565" y="4083042"/>
            <a:ext cx="1134350" cy="567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Messe</a:t>
            </a:r>
            <a:endParaRPr lang="de-AT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Bildschirmpräsentation (4:3)</PresentationFormat>
  <Paragraphs>35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Larissa</vt:lpstr>
      <vt:lpstr>Entwicklungen im Straßengüterverkehr</vt:lpstr>
      <vt:lpstr>Der Straßenverkehr …</vt:lpstr>
      <vt:lpstr>ausgewählte Entwicklungen im Straßengüterverkehr …</vt:lpstr>
      <vt:lpstr>Unser gemeinsamer Arbeitsprozess …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</dc:creator>
  <cp:lastModifiedBy>Sebastian Staritz</cp:lastModifiedBy>
  <cp:revision>351</cp:revision>
  <dcterms:created xsi:type="dcterms:W3CDTF">2016-05-26T13:35:26Z</dcterms:created>
  <dcterms:modified xsi:type="dcterms:W3CDTF">2017-02-03T17:27:09Z</dcterms:modified>
</cp:coreProperties>
</file>