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75" r:id="rId2"/>
    <p:sldId id="277" r:id="rId3"/>
    <p:sldId id="279" r:id="rId4"/>
    <p:sldId id="280" r:id="rId5"/>
    <p:sldId id="281" r:id="rId6"/>
    <p:sldId id="282" r:id="rId7"/>
    <p:sldId id="298" r:id="rId8"/>
    <p:sldId id="283" r:id="rId9"/>
    <p:sldId id="299" r:id="rId10"/>
    <p:sldId id="284" r:id="rId11"/>
    <p:sldId id="285" r:id="rId12"/>
    <p:sldId id="286" r:id="rId13"/>
    <p:sldId id="287" r:id="rId14"/>
    <p:sldId id="288" r:id="rId15"/>
    <p:sldId id="289" r:id="rId16"/>
    <p:sldId id="290" r:id="rId17"/>
    <p:sldId id="300" r:id="rId18"/>
    <p:sldId id="311"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87878"/>
    <a:srgbClr val="FFD966"/>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6" autoAdjust="0"/>
    <p:restoredTop sz="86372" autoAdjust="0"/>
  </p:normalViewPr>
  <p:slideViewPr>
    <p:cSldViewPr>
      <p:cViewPr varScale="1">
        <p:scale>
          <a:sx n="58" d="100"/>
          <a:sy n="58" d="100"/>
        </p:scale>
        <p:origin x="1356"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30" d="100"/>
          <a:sy n="130" d="100"/>
        </p:scale>
        <p:origin x="1260" y="-9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en-GB" sz="2400" b="1" noProof="0" dirty="0">
              <a:latin typeface="Arial" panose="020B0604020202020204" pitchFamily="34" charset="0"/>
              <a:cs typeface="Arial" panose="020B0604020202020204" pitchFamily="34" charset="0"/>
            </a:rPr>
            <a:t>Basics I:</a:t>
          </a:r>
        </a:p>
        <a:p>
          <a:pPr>
            <a:spcAft>
              <a:spcPts val="0"/>
            </a:spcAft>
          </a:pPr>
          <a:r>
            <a:rPr lang="en-GB" sz="1600" b="0" noProof="0" dirty="0">
              <a:latin typeface="Arial" panose="020B0604020202020204" pitchFamily="34" charset="0"/>
              <a:cs typeface="Arial" panose="020B0604020202020204" pitchFamily="34" charset="0"/>
            </a:rPr>
            <a:t>characteristics, affinity for goods, road network, means of transport</a:t>
          </a:r>
        </a:p>
      </dgm:t>
    </dgm:pt>
    <dgm:pt modelId="{0CEDF57B-D459-45D7-A350-FD28016FAB11}" type="parTrans" cxnId="{57DA4B27-2840-445B-BA12-C22073F6F5A6}">
      <dgm:prSet/>
      <dgm:spPr/>
      <dgm:t>
        <a:bodyPr/>
        <a:lstStyle/>
        <a:p>
          <a:endParaRPr lang="en-GB" sz="2400" noProof="0" dirty="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noProof="0" dirty="0">
            <a:latin typeface="Arial" panose="020B0604020202020204" pitchFamily="34" charset="0"/>
            <a:cs typeface="Arial" panose="020B0604020202020204" pitchFamily="34" charset="0"/>
          </a:endParaRPr>
        </a:p>
      </dgm:t>
    </dgm:pt>
    <dgm:pt modelId="{751605F6-31DF-4E1E-AD67-19FD5C110A50}">
      <dgm:prSet custT="1"/>
      <dgm:spPr/>
      <dgm:t>
        <a:bodyPr/>
        <a:lstStyle/>
        <a:p>
          <a:pPr>
            <a:spcAft>
              <a:spcPts val="0"/>
            </a:spcAft>
          </a:pPr>
          <a:r>
            <a:rPr lang="en-GB" sz="2400" b="1" noProof="0" dirty="0">
              <a:latin typeface="Arial" panose="020B0604020202020204" pitchFamily="34" charset="0"/>
              <a:cs typeface="Arial" panose="020B0604020202020204" pitchFamily="34" charset="0"/>
            </a:rPr>
            <a:t>Basics II:</a:t>
          </a:r>
        </a:p>
        <a:p>
          <a:pPr>
            <a:spcAft>
              <a:spcPts val="0"/>
            </a:spcAft>
          </a:pPr>
          <a:r>
            <a:rPr lang="en-GB" sz="1600" b="0" noProof="0" dirty="0">
              <a:latin typeface="Arial" panose="020B0604020202020204" pitchFamily="34" charset="0"/>
              <a:cs typeface="Arial" panose="020B0604020202020204" pitchFamily="34" charset="0"/>
            </a:rPr>
            <a:t>calculation, toll charges in Austria</a:t>
          </a:r>
        </a:p>
      </dgm:t>
    </dgm:pt>
    <dgm:pt modelId="{C275D667-1342-4DA5-BDDB-C9B7450E643B}" type="sibTrans" cxnId="{00CD82B3-8A03-4A7E-AB7B-A12EC353989B}">
      <dgm:prSet/>
      <dgm:spPr/>
      <dgm:t>
        <a:bodyPr/>
        <a:lstStyle/>
        <a:p>
          <a:endParaRPr lang="en-GB" sz="2400" noProof="0" dirty="0">
            <a:latin typeface="Arial" panose="020B0604020202020204" pitchFamily="34" charset="0"/>
            <a:cs typeface="Arial" panose="020B0604020202020204" pitchFamily="34" charset="0"/>
          </a:endParaRPr>
        </a:p>
      </dgm:t>
    </dgm:pt>
    <dgm:pt modelId="{4F5A3B64-3F09-4208-AE30-AE3A985B6581}" type="parTrans" cxnId="{00CD82B3-8A03-4A7E-AB7B-A12EC353989B}">
      <dgm:prSet/>
      <dgm:spPr/>
      <dgm:t>
        <a:bodyPr/>
        <a:lstStyle/>
        <a:p>
          <a:endParaRPr lang="en-GB" sz="2400" noProof="0" dirty="0">
            <a:latin typeface="Arial" panose="020B0604020202020204" pitchFamily="34" charset="0"/>
            <a:cs typeface="Arial" panose="020B0604020202020204" pitchFamily="34" charset="0"/>
          </a:endParaRPr>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2"/>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2"/>
      <dgm:spPr/>
    </dgm:pt>
    <dgm:pt modelId="{BF8CDB65-7F63-46ED-AD6F-299BB5E410A3}" type="pres">
      <dgm:prSet presAssocID="{754914D3-2823-4D9D-9B5F-8AAE908A2791}" presName="dstNode" presStyleLbl="node1" presStyleIdx="0" presStyleCnt="2"/>
      <dgm:spPr/>
    </dgm:pt>
    <dgm:pt modelId="{2B62C432-4905-40F9-9530-D2F004B7D3F6}" type="pres">
      <dgm:prSet presAssocID="{98FFCFD7-6EAF-43B3-B073-F90520D80DD2}" presName="text_1" presStyleLbl="node1" presStyleIdx="0" presStyleCnt="2">
        <dgm:presLayoutVars>
          <dgm:bulletEnabled val="1"/>
        </dgm:presLayoutVars>
      </dgm:prSet>
      <dgm:spPr/>
    </dgm:pt>
    <dgm:pt modelId="{7D7CD6F4-5BF8-4820-9EDA-8C7339E21069}" type="pres">
      <dgm:prSet presAssocID="{98FFCFD7-6EAF-43B3-B073-F90520D80DD2}" presName="accent_1" presStyleCnt="0"/>
      <dgm:spPr/>
    </dgm:pt>
    <dgm:pt modelId="{C2A52F33-F895-4B2F-BC4C-05306D79D5F7}" type="pres">
      <dgm:prSet presAssocID="{98FFCFD7-6EAF-43B3-B073-F90520D80DD2}" presName="accentRepeatNode" presStyleLbl="solidFgAcc1" presStyleIdx="0" presStyleCnt="2"/>
      <dgm:spPr>
        <a:solidFill>
          <a:srgbClr val="787878"/>
        </a:solidFill>
      </dgm:spPr>
    </dgm:pt>
    <dgm:pt modelId="{4AECBF35-7779-4F5A-90A6-34FF6558E718}" type="pres">
      <dgm:prSet presAssocID="{751605F6-31DF-4E1E-AD67-19FD5C110A50}" presName="text_2" presStyleLbl="node1" presStyleIdx="1" presStyleCnt="2">
        <dgm:presLayoutVars>
          <dgm:bulletEnabled val="1"/>
        </dgm:presLayoutVars>
      </dgm:prSet>
      <dgm:spPr/>
    </dgm:pt>
    <dgm:pt modelId="{C9ABC99E-6F07-4919-B337-A2FBE0FA6FF0}" type="pres">
      <dgm:prSet presAssocID="{751605F6-31DF-4E1E-AD67-19FD5C110A50}" presName="accent_2" presStyleCnt="0"/>
      <dgm:spPr/>
    </dgm:pt>
    <dgm:pt modelId="{778CB8F3-48B0-485B-8F03-E61C740FAFB1}" type="pres">
      <dgm:prSet presAssocID="{751605F6-31DF-4E1E-AD67-19FD5C110A50}" presName="accentRepeatNode" presStyleLbl="solidFgAcc1" presStyleIdx="1" presStyleCnt="2"/>
      <dgm:spPr/>
    </dgm:pt>
  </dgm:ptLst>
  <dgm:cxnLst>
    <dgm:cxn modelId="{5C189417-BCBF-49B9-AA80-8DCDA0065A51}" type="presOf" srcId="{98FFCFD7-6EAF-43B3-B073-F90520D80DD2}" destId="{2B62C432-4905-40F9-9530-D2F004B7D3F6}"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BBB19031-6E06-432A-9ADE-95B7C81498DD}" type="presOf" srcId="{0CF79BA9-38A5-469E-A5F4-723A1AFB8F96}" destId="{93855F07-44CB-45DE-B464-761E63A71CD5}" srcOrd="0" destOrd="0" presId="urn:microsoft.com/office/officeart/2008/layout/VerticalCurvedList"/>
    <dgm:cxn modelId="{98567467-CEC9-4E82-82B4-6DDFE46B03E9}" type="presOf" srcId="{751605F6-31DF-4E1E-AD67-19FD5C110A50}" destId="{4AECBF35-7779-4F5A-90A6-34FF6558E718}" srcOrd="0" destOrd="0" presId="urn:microsoft.com/office/officeart/2008/layout/VerticalCurvedList"/>
    <dgm:cxn modelId="{9C908A6B-2A4F-4DF1-BB3C-26288F973B71}" type="presOf" srcId="{754914D3-2823-4D9D-9B5F-8AAE908A2791}" destId="{AE6139D5-D84B-4711-8A6A-A5161E022A99}" srcOrd="0" destOrd="0" presId="urn:microsoft.com/office/officeart/2008/layout/VerticalCurvedList"/>
    <dgm:cxn modelId="{00CD82B3-8A03-4A7E-AB7B-A12EC353989B}" srcId="{754914D3-2823-4D9D-9B5F-8AAE908A2791}" destId="{751605F6-31DF-4E1E-AD67-19FD5C110A50}" srcOrd="1" destOrd="0" parTransId="{4F5A3B64-3F09-4208-AE30-AE3A985B6581}" sibTransId="{C275D667-1342-4DA5-BDDB-C9B7450E643B}"/>
    <dgm:cxn modelId="{E753C25D-5162-4686-AD1E-95494DBDEC09}" type="presParOf" srcId="{AE6139D5-D84B-4711-8A6A-A5161E022A99}" destId="{00F42187-34FD-4D8B-A449-F316E9EB9AFA}" srcOrd="0" destOrd="0" presId="urn:microsoft.com/office/officeart/2008/layout/VerticalCurvedList"/>
    <dgm:cxn modelId="{6A76DDD8-387B-4965-AF17-F1148DF8BB59}" type="presParOf" srcId="{00F42187-34FD-4D8B-A449-F316E9EB9AFA}" destId="{C168C53D-163A-4892-8EF0-B5326C3FF8C8}" srcOrd="0" destOrd="0" presId="urn:microsoft.com/office/officeart/2008/layout/VerticalCurvedList"/>
    <dgm:cxn modelId="{4E632F3E-5DC3-4E48-ACA6-4D04223B7D94}" type="presParOf" srcId="{C168C53D-163A-4892-8EF0-B5326C3FF8C8}" destId="{0FAB2C97-DF89-43B9-B7B2-C745E026F562}" srcOrd="0" destOrd="0" presId="urn:microsoft.com/office/officeart/2008/layout/VerticalCurvedList"/>
    <dgm:cxn modelId="{29905EA8-81BB-43CE-B0C2-3734C73A2368}" type="presParOf" srcId="{C168C53D-163A-4892-8EF0-B5326C3FF8C8}" destId="{93855F07-44CB-45DE-B464-761E63A71CD5}" srcOrd="1" destOrd="0" presId="urn:microsoft.com/office/officeart/2008/layout/VerticalCurvedList"/>
    <dgm:cxn modelId="{069460AE-7171-42C8-83DE-BDC10317694B}" type="presParOf" srcId="{C168C53D-163A-4892-8EF0-B5326C3FF8C8}" destId="{D258DE45-194F-4470-A0BE-D234AB24927B}" srcOrd="2" destOrd="0" presId="urn:microsoft.com/office/officeart/2008/layout/VerticalCurvedList"/>
    <dgm:cxn modelId="{AE2B9EA0-B653-48CB-AA23-DD6A81E57C18}" type="presParOf" srcId="{C168C53D-163A-4892-8EF0-B5326C3FF8C8}" destId="{BF8CDB65-7F63-46ED-AD6F-299BB5E410A3}" srcOrd="3" destOrd="0" presId="urn:microsoft.com/office/officeart/2008/layout/VerticalCurvedList"/>
    <dgm:cxn modelId="{C729D4FD-8C13-49E1-A5F8-746A33FACC97}" type="presParOf" srcId="{00F42187-34FD-4D8B-A449-F316E9EB9AFA}" destId="{2B62C432-4905-40F9-9530-D2F004B7D3F6}" srcOrd="1" destOrd="0" presId="urn:microsoft.com/office/officeart/2008/layout/VerticalCurvedList"/>
    <dgm:cxn modelId="{EA762BAE-DD34-4244-9733-9BA28420D1D3}" type="presParOf" srcId="{00F42187-34FD-4D8B-A449-F316E9EB9AFA}" destId="{7D7CD6F4-5BF8-4820-9EDA-8C7339E21069}" srcOrd="2" destOrd="0" presId="urn:microsoft.com/office/officeart/2008/layout/VerticalCurvedList"/>
    <dgm:cxn modelId="{A0C8E891-5746-4794-AADB-F7D5A79114F0}" type="presParOf" srcId="{7D7CD6F4-5BF8-4820-9EDA-8C7339E21069}" destId="{C2A52F33-F895-4B2F-BC4C-05306D79D5F7}" srcOrd="0" destOrd="0" presId="urn:microsoft.com/office/officeart/2008/layout/VerticalCurvedList"/>
    <dgm:cxn modelId="{ADC232AD-CB25-4566-B276-826DE10E476B}" type="presParOf" srcId="{00F42187-34FD-4D8B-A449-F316E9EB9AFA}" destId="{4AECBF35-7779-4F5A-90A6-34FF6558E718}" srcOrd="3" destOrd="0" presId="urn:microsoft.com/office/officeart/2008/layout/VerticalCurvedList"/>
    <dgm:cxn modelId="{438A4073-0A28-498A-8D8E-0E875406CA68}" type="presParOf" srcId="{00F42187-34FD-4D8B-A449-F316E9EB9AFA}" destId="{C9ABC99E-6F07-4919-B337-A2FBE0FA6FF0}" srcOrd="4" destOrd="0" presId="urn:microsoft.com/office/officeart/2008/layout/VerticalCurvedList"/>
    <dgm:cxn modelId="{F027A8F4-670C-4CEA-A701-5E5B8ED8BBBE}" type="presParOf" srcId="{C9ABC99E-6F07-4919-B337-A2FBE0FA6FF0}"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de-DE" sz="2400" b="1" noProof="0" dirty="0">
              <a:latin typeface="Arial" panose="020B0604020202020204" pitchFamily="34" charset="0"/>
              <a:cs typeface="Arial" panose="020B0604020202020204" pitchFamily="34" charset="0"/>
            </a:rPr>
            <a:t>Basics I:</a:t>
          </a:r>
        </a:p>
        <a:p>
          <a:pPr>
            <a:spcAft>
              <a:spcPts val="0"/>
            </a:spcAft>
          </a:pPr>
          <a:r>
            <a:rPr lang="de-DE" sz="1600" b="0" noProof="0" dirty="0" err="1">
              <a:latin typeface="Arial" panose="020B0604020202020204" pitchFamily="34" charset="0"/>
              <a:cs typeface="Arial" panose="020B0604020202020204" pitchFamily="34" charset="0"/>
            </a:rPr>
            <a:t>characteristics</a:t>
          </a:r>
          <a:r>
            <a:rPr lang="de-DE" sz="1600" b="0" noProof="0" dirty="0">
              <a:latin typeface="Arial" panose="020B0604020202020204" pitchFamily="34" charset="0"/>
              <a:cs typeface="Arial" panose="020B0604020202020204" pitchFamily="34" charset="0"/>
            </a:rPr>
            <a:t>, affinity for goods, road network, means of transport</a:t>
          </a: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751605F6-31DF-4E1E-AD67-19FD5C110A50}">
      <dgm:prSet custT="1"/>
      <dgm:spPr/>
      <dgm:t>
        <a:bodyPr/>
        <a:lstStyle/>
        <a:p>
          <a:pPr>
            <a:spcAft>
              <a:spcPts val="0"/>
            </a:spcAft>
          </a:pPr>
          <a:r>
            <a:rPr lang="de-DE" sz="2400" b="1" noProof="0" dirty="0">
              <a:latin typeface="Arial" panose="020B0604020202020204" pitchFamily="34" charset="0"/>
              <a:cs typeface="Arial" panose="020B0604020202020204" pitchFamily="34" charset="0"/>
            </a:rPr>
            <a:t>Basics II:</a:t>
          </a:r>
        </a:p>
        <a:p>
          <a:pPr>
            <a:spcAft>
              <a:spcPts val="0"/>
            </a:spcAft>
          </a:pPr>
          <a:r>
            <a:rPr lang="de-DE" sz="1600" b="0" noProof="0" dirty="0" err="1">
              <a:latin typeface="Arial" panose="020B0604020202020204" pitchFamily="34" charset="0"/>
              <a:cs typeface="Arial" panose="020B0604020202020204" pitchFamily="34" charset="0"/>
            </a:rPr>
            <a:t>calculation</a:t>
          </a:r>
          <a:r>
            <a:rPr lang="de-DE" sz="1600" b="0" noProof="0" dirty="0">
              <a:latin typeface="Arial" panose="020B0604020202020204" pitchFamily="34" charset="0"/>
              <a:cs typeface="Arial" panose="020B0604020202020204" pitchFamily="34" charset="0"/>
            </a:rPr>
            <a:t>, toll </a:t>
          </a:r>
          <a:r>
            <a:rPr lang="de-DE" sz="1600" b="0" noProof="0" dirty="0" err="1">
              <a:latin typeface="Arial" panose="020B0604020202020204" pitchFamily="34" charset="0"/>
              <a:cs typeface="Arial" panose="020B0604020202020204" pitchFamily="34" charset="0"/>
            </a:rPr>
            <a:t>charges</a:t>
          </a:r>
          <a:r>
            <a:rPr lang="de-DE" sz="1600" b="0" noProof="0" dirty="0">
              <a:latin typeface="Arial" panose="020B0604020202020204" pitchFamily="34" charset="0"/>
              <a:cs typeface="Arial" panose="020B0604020202020204" pitchFamily="34" charset="0"/>
            </a:rPr>
            <a:t> in Austria</a:t>
          </a:r>
        </a:p>
      </dgm:t>
    </dgm:pt>
    <dgm:pt modelId="{C275D667-1342-4DA5-BDDB-C9B7450E643B}" type="sib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4F5A3B64-3F09-4208-AE30-AE3A985B6581}" type="par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2"/>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2"/>
      <dgm:spPr/>
    </dgm:pt>
    <dgm:pt modelId="{BF8CDB65-7F63-46ED-AD6F-299BB5E410A3}" type="pres">
      <dgm:prSet presAssocID="{754914D3-2823-4D9D-9B5F-8AAE908A2791}" presName="dstNode" presStyleLbl="node1" presStyleIdx="0" presStyleCnt="2"/>
      <dgm:spPr/>
    </dgm:pt>
    <dgm:pt modelId="{2B62C432-4905-40F9-9530-D2F004B7D3F6}" type="pres">
      <dgm:prSet presAssocID="{98FFCFD7-6EAF-43B3-B073-F90520D80DD2}" presName="text_1" presStyleLbl="node1" presStyleIdx="0" presStyleCnt="2">
        <dgm:presLayoutVars>
          <dgm:bulletEnabled val="1"/>
        </dgm:presLayoutVars>
      </dgm:prSet>
      <dgm:spPr/>
    </dgm:pt>
    <dgm:pt modelId="{7D7CD6F4-5BF8-4820-9EDA-8C7339E21069}" type="pres">
      <dgm:prSet presAssocID="{98FFCFD7-6EAF-43B3-B073-F90520D80DD2}" presName="accent_1" presStyleCnt="0"/>
      <dgm:spPr/>
    </dgm:pt>
    <dgm:pt modelId="{C2A52F33-F895-4B2F-BC4C-05306D79D5F7}" type="pres">
      <dgm:prSet presAssocID="{98FFCFD7-6EAF-43B3-B073-F90520D80DD2}" presName="accentRepeatNode" presStyleLbl="solidFgAcc1" presStyleIdx="0" presStyleCnt="2"/>
      <dgm:spPr>
        <a:solidFill>
          <a:schemeClr val="bg1"/>
        </a:solidFill>
      </dgm:spPr>
    </dgm:pt>
    <dgm:pt modelId="{4AECBF35-7779-4F5A-90A6-34FF6558E718}" type="pres">
      <dgm:prSet presAssocID="{751605F6-31DF-4E1E-AD67-19FD5C110A50}" presName="text_2" presStyleLbl="node1" presStyleIdx="1" presStyleCnt="2">
        <dgm:presLayoutVars>
          <dgm:bulletEnabled val="1"/>
        </dgm:presLayoutVars>
      </dgm:prSet>
      <dgm:spPr/>
    </dgm:pt>
    <dgm:pt modelId="{C9ABC99E-6F07-4919-B337-A2FBE0FA6FF0}" type="pres">
      <dgm:prSet presAssocID="{751605F6-31DF-4E1E-AD67-19FD5C110A50}" presName="accent_2" presStyleCnt="0"/>
      <dgm:spPr/>
    </dgm:pt>
    <dgm:pt modelId="{778CB8F3-48B0-485B-8F03-E61C740FAFB1}" type="pres">
      <dgm:prSet presAssocID="{751605F6-31DF-4E1E-AD67-19FD5C110A50}" presName="accentRepeatNode" presStyleLbl="solidFgAcc1" presStyleIdx="1" presStyleCnt="2"/>
      <dgm:spPr>
        <a:solidFill>
          <a:srgbClr val="787878"/>
        </a:solidFill>
      </dgm:spPr>
    </dgm:pt>
  </dgm:ptLst>
  <dgm:cxnLst>
    <dgm:cxn modelId="{8D5E3A03-8325-4C9A-B8F8-61C4C238511B}" type="presOf" srcId="{754914D3-2823-4D9D-9B5F-8AAE908A2791}" destId="{AE6139D5-D84B-4711-8A6A-A5161E022A99}" srcOrd="0" destOrd="0" presId="urn:microsoft.com/office/officeart/2008/layout/VerticalCurvedList"/>
    <dgm:cxn modelId="{260E6D11-5885-4B2B-9D5B-0A4775A08BA5}" type="presOf" srcId="{98FFCFD7-6EAF-43B3-B073-F90520D80DD2}" destId="{2B62C432-4905-40F9-9530-D2F004B7D3F6}"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00CD82B3-8A03-4A7E-AB7B-A12EC353989B}" srcId="{754914D3-2823-4D9D-9B5F-8AAE908A2791}" destId="{751605F6-31DF-4E1E-AD67-19FD5C110A50}" srcOrd="1" destOrd="0" parTransId="{4F5A3B64-3F09-4208-AE30-AE3A985B6581}" sibTransId="{C275D667-1342-4DA5-BDDB-C9B7450E643B}"/>
    <dgm:cxn modelId="{ABC572B5-11D9-4F0B-9965-8A10BB2A8E5C}" type="presOf" srcId="{0CF79BA9-38A5-469E-A5F4-723A1AFB8F96}" destId="{93855F07-44CB-45DE-B464-761E63A71CD5}" srcOrd="0" destOrd="0" presId="urn:microsoft.com/office/officeart/2008/layout/VerticalCurvedList"/>
    <dgm:cxn modelId="{92CF03D7-1118-4260-BEC8-E85578003207}" type="presOf" srcId="{751605F6-31DF-4E1E-AD67-19FD5C110A50}" destId="{4AECBF35-7779-4F5A-90A6-34FF6558E718}" srcOrd="0" destOrd="0" presId="urn:microsoft.com/office/officeart/2008/layout/VerticalCurvedList"/>
    <dgm:cxn modelId="{AAA2028E-6321-4B6D-8CF9-93B90FC4343C}" type="presParOf" srcId="{AE6139D5-D84B-4711-8A6A-A5161E022A99}" destId="{00F42187-34FD-4D8B-A449-F316E9EB9AFA}" srcOrd="0" destOrd="0" presId="urn:microsoft.com/office/officeart/2008/layout/VerticalCurvedList"/>
    <dgm:cxn modelId="{4CE1A112-BB0B-4BFF-90C9-F3CEF8A542DF}" type="presParOf" srcId="{00F42187-34FD-4D8B-A449-F316E9EB9AFA}" destId="{C168C53D-163A-4892-8EF0-B5326C3FF8C8}" srcOrd="0" destOrd="0" presId="urn:microsoft.com/office/officeart/2008/layout/VerticalCurvedList"/>
    <dgm:cxn modelId="{DF6CAC98-05FF-4C7E-B7EF-F30ABCC70CB6}" type="presParOf" srcId="{C168C53D-163A-4892-8EF0-B5326C3FF8C8}" destId="{0FAB2C97-DF89-43B9-B7B2-C745E026F562}" srcOrd="0" destOrd="0" presId="urn:microsoft.com/office/officeart/2008/layout/VerticalCurvedList"/>
    <dgm:cxn modelId="{567F8E44-D9B0-480E-85D8-03D675D10D6D}" type="presParOf" srcId="{C168C53D-163A-4892-8EF0-B5326C3FF8C8}" destId="{93855F07-44CB-45DE-B464-761E63A71CD5}" srcOrd="1" destOrd="0" presId="urn:microsoft.com/office/officeart/2008/layout/VerticalCurvedList"/>
    <dgm:cxn modelId="{5D0BFE39-2465-4E6D-BACE-2D23C576AB11}" type="presParOf" srcId="{C168C53D-163A-4892-8EF0-B5326C3FF8C8}" destId="{D258DE45-194F-4470-A0BE-D234AB24927B}" srcOrd="2" destOrd="0" presId="urn:microsoft.com/office/officeart/2008/layout/VerticalCurvedList"/>
    <dgm:cxn modelId="{51FE2F37-E71C-4838-B900-89DEA164336E}" type="presParOf" srcId="{C168C53D-163A-4892-8EF0-B5326C3FF8C8}" destId="{BF8CDB65-7F63-46ED-AD6F-299BB5E410A3}" srcOrd="3" destOrd="0" presId="urn:microsoft.com/office/officeart/2008/layout/VerticalCurvedList"/>
    <dgm:cxn modelId="{0D76B0FF-CD3A-4D00-A172-51B6118DE6D8}" type="presParOf" srcId="{00F42187-34FD-4D8B-A449-F316E9EB9AFA}" destId="{2B62C432-4905-40F9-9530-D2F004B7D3F6}" srcOrd="1" destOrd="0" presId="urn:microsoft.com/office/officeart/2008/layout/VerticalCurvedList"/>
    <dgm:cxn modelId="{B932F48B-1E10-4305-83E3-53A6601A3248}" type="presParOf" srcId="{00F42187-34FD-4D8B-A449-F316E9EB9AFA}" destId="{7D7CD6F4-5BF8-4820-9EDA-8C7339E21069}" srcOrd="2" destOrd="0" presId="urn:microsoft.com/office/officeart/2008/layout/VerticalCurvedList"/>
    <dgm:cxn modelId="{EEF596BA-6BB4-4414-8DFD-62BDAB2A1A36}" type="presParOf" srcId="{7D7CD6F4-5BF8-4820-9EDA-8C7339E21069}" destId="{C2A52F33-F895-4B2F-BC4C-05306D79D5F7}" srcOrd="0" destOrd="0" presId="urn:microsoft.com/office/officeart/2008/layout/VerticalCurvedList"/>
    <dgm:cxn modelId="{E7645BE2-3CF1-4E6E-9A01-35F41D418EB5}" type="presParOf" srcId="{00F42187-34FD-4D8B-A449-F316E9EB9AFA}" destId="{4AECBF35-7779-4F5A-90A6-34FF6558E718}" srcOrd="3" destOrd="0" presId="urn:microsoft.com/office/officeart/2008/layout/VerticalCurvedList"/>
    <dgm:cxn modelId="{25090474-6C01-4C6A-8D7E-792C9730292B}" type="presParOf" srcId="{00F42187-34FD-4D8B-A449-F316E9EB9AFA}" destId="{C9ABC99E-6F07-4919-B337-A2FBE0FA6FF0}" srcOrd="4" destOrd="0" presId="urn:microsoft.com/office/officeart/2008/layout/VerticalCurvedList"/>
    <dgm:cxn modelId="{8AE94628-FD2A-4A5B-9255-4C62B53E7BF4}" type="presParOf" srcId="{C9ABC99E-6F07-4919-B337-A2FBE0FA6FF0}"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090198"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833922" y="648084"/>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en-GB" sz="2400" b="1" kern="1200" noProof="0" dirty="0">
              <a:latin typeface="Arial" panose="020B0604020202020204" pitchFamily="34" charset="0"/>
              <a:cs typeface="Arial" panose="020B0604020202020204" pitchFamily="34" charset="0"/>
            </a:rPr>
            <a:t>Basics I:</a:t>
          </a:r>
        </a:p>
        <a:p>
          <a:pPr marL="0" lvl="0" indent="0" algn="l" defTabSz="1066800">
            <a:lnSpc>
              <a:spcPct val="90000"/>
            </a:lnSpc>
            <a:spcBef>
              <a:spcPct val="0"/>
            </a:spcBef>
            <a:spcAft>
              <a:spcPts val="0"/>
            </a:spcAft>
            <a:buNone/>
          </a:pPr>
          <a:r>
            <a:rPr lang="en-GB" sz="1600" b="0" kern="1200" noProof="0" dirty="0">
              <a:latin typeface="Arial" panose="020B0604020202020204" pitchFamily="34" charset="0"/>
              <a:cs typeface="Arial" panose="020B0604020202020204" pitchFamily="34" charset="0"/>
            </a:rPr>
            <a:t>characteristics, affinity for goods, road network, means of transport</a:t>
          </a:r>
        </a:p>
      </dsp:txBody>
      <dsp:txXfrm>
        <a:off x="833922" y="648084"/>
        <a:ext cx="5622867" cy="1295988"/>
      </dsp:txXfrm>
    </dsp:sp>
    <dsp:sp modelId="{C2A52F33-F895-4B2F-BC4C-05306D79D5F7}">
      <dsp:nvSpPr>
        <dsp:cNvPr id="0" name=""/>
        <dsp:cNvSpPr/>
      </dsp:nvSpPr>
      <dsp:spPr>
        <a:xfrm>
          <a:off x="23930" y="486086"/>
          <a:ext cx="1619985" cy="1619985"/>
        </a:xfrm>
        <a:prstGeom prst="ellipse">
          <a:avLst/>
        </a:prstGeom>
        <a:solidFill>
          <a:srgbClr val="787878"/>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AECBF35-7779-4F5A-90A6-34FF6558E718}">
      <dsp:nvSpPr>
        <dsp:cNvPr id="0" name=""/>
        <dsp:cNvSpPr/>
      </dsp:nvSpPr>
      <dsp:spPr>
        <a:xfrm>
          <a:off x="833922" y="2592430"/>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en-GB" sz="2400" b="1" kern="1200" noProof="0" dirty="0">
              <a:latin typeface="Arial" panose="020B0604020202020204" pitchFamily="34" charset="0"/>
              <a:cs typeface="Arial" panose="020B0604020202020204" pitchFamily="34" charset="0"/>
            </a:rPr>
            <a:t>Basics II:</a:t>
          </a:r>
        </a:p>
        <a:p>
          <a:pPr marL="0" lvl="0" indent="0" algn="l" defTabSz="1066800">
            <a:lnSpc>
              <a:spcPct val="90000"/>
            </a:lnSpc>
            <a:spcBef>
              <a:spcPct val="0"/>
            </a:spcBef>
            <a:spcAft>
              <a:spcPts val="0"/>
            </a:spcAft>
            <a:buNone/>
          </a:pPr>
          <a:r>
            <a:rPr lang="en-GB" sz="1600" b="0" kern="1200" noProof="0" dirty="0">
              <a:latin typeface="Arial" panose="020B0604020202020204" pitchFamily="34" charset="0"/>
              <a:cs typeface="Arial" panose="020B0604020202020204" pitchFamily="34" charset="0"/>
            </a:rPr>
            <a:t>calculation, toll charges in Austria</a:t>
          </a:r>
        </a:p>
      </dsp:txBody>
      <dsp:txXfrm>
        <a:off x="833922" y="2592430"/>
        <a:ext cx="5622867" cy="1295988"/>
      </dsp:txXfrm>
    </dsp:sp>
    <dsp:sp modelId="{778CB8F3-48B0-485B-8F03-E61C740FAFB1}">
      <dsp:nvSpPr>
        <dsp:cNvPr id="0" name=""/>
        <dsp:cNvSpPr/>
      </dsp:nvSpPr>
      <dsp:spPr>
        <a:xfrm>
          <a:off x="23930" y="2430432"/>
          <a:ext cx="1619985" cy="16199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090198"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833922" y="648084"/>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DE" sz="2400" b="1" kern="1200" noProof="0" dirty="0">
              <a:latin typeface="Arial" panose="020B0604020202020204" pitchFamily="34" charset="0"/>
              <a:cs typeface="Arial" panose="020B0604020202020204" pitchFamily="34" charset="0"/>
            </a:rPr>
            <a:t>Basics I:</a:t>
          </a:r>
        </a:p>
        <a:p>
          <a:pPr marL="0" lvl="0" indent="0" algn="l" defTabSz="1066800">
            <a:lnSpc>
              <a:spcPct val="90000"/>
            </a:lnSpc>
            <a:spcBef>
              <a:spcPct val="0"/>
            </a:spcBef>
            <a:spcAft>
              <a:spcPts val="0"/>
            </a:spcAft>
            <a:buNone/>
          </a:pPr>
          <a:r>
            <a:rPr lang="de-DE" sz="1600" b="0" kern="1200" noProof="0" dirty="0" err="1">
              <a:latin typeface="Arial" panose="020B0604020202020204" pitchFamily="34" charset="0"/>
              <a:cs typeface="Arial" panose="020B0604020202020204" pitchFamily="34" charset="0"/>
            </a:rPr>
            <a:t>characteristics</a:t>
          </a:r>
          <a:r>
            <a:rPr lang="de-DE" sz="1600" b="0" kern="1200" noProof="0" dirty="0">
              <a:latin typeface="Arial" panose="020B0604020202020204" pitchFamily="34" charset="0"/>
              <a:cs typeface="Arial" panose="020B0604020202020204" pitchFamily="34" charset="0"/>
            </a:rPr>
            <a:t>, affinity for goods, road network, means of transport</a:t>
          </a:r>
        </a:p>
      </dsp:txBody>
      <dsp:txXfrm>
        <a:off x="833922" y="648084"/>
        <a:ext cx="5622867" cy="1295988"/>
      </dsp:txXfrm>
    </dsp:sp>
    <dsp:sp modelId="{C2A52F33-F895-4B2F-BC4C-05306D79D5F7}">
      <dsp:nvSpPr>
        <dsp:cNvPr id="0" name=""/>
        <dsp:cNvSpPr/>
      </dsp:nvSpPr>
      <dsp:spPr>
        <a:xfrm>
          <a:off x="23930" y="486086"/>
          <a:ext cx="1619985" cy="1619985"/>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AECBF35-7779-4F5A-90A6-34FF6558E718}">
      <dsp:nvSpPr>
        <dsp:cNvPr id="0" name=""/>
        <dsp:cNvSpPr/>
      </dsp:nvSpPr>
      <dsp:spPr>
        <a:xfrm>
          <a:off x="833922" y="2592430"/>
          <a:ext cx="5622867"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DE" sz="2400" b="1" kern="1200" noProof="0" dirty="0">
              <a:latin typeface="Arial" panose="020B0604020202020204" pitchFamily="34" charset="0"/>
              <a:cs typeface="Arial" panose="020B0604020202020204" pitchFamily="34" charset="0"/>
            </a:rPr>
            <a:t>Basics II:</a:t>
          </a:r>
        </a:p>
        <a:p>
          <a:pPr marL="0" lvl="0" indent="0" algn="l" defTabSz="1066800">
            <a:lnSpc>
              <a:spcPct val="90000"/>
            </a:lnSpc>
            <a:spcBef>
              <a:spcPct val="0"/>
            </a:spcBef>
            <a:spcAft>
              <a:spcPts val="0"/>
            </a:spcAft>
            <a:buNone/>
          </a:pPr>
          <a:r>
            <a:rPr lang="de-DE" sz="1600" b="0" kern="1200" noProof="0" dirty="0" err="1">
              <a:latin typeface="Arial" panose="020B0604020202020204" pitchFamily="34" charset="0"/>
              <a:cs typeface="Arial" panose="020B0604020202020204" pitchFamily="34" charset="0"/>
            </a:rPr>
            <a:t>calculation</a:t>
          </a:r>
          <a:r>
            <a:rPr lang="de-DE" sz="1600" b="0" kern="1200" noProof="0" dirty="0">
              <a:latin typeface="Arial" panose="020B0604020202020204" pitchFamily="34" charset="0"/>
              <a:cs typeface="Arial" panose="020B0604020202020204" pitchFamily="34" charset="0"/>
            </a:rPr>
            <a:t>, toll </a:t>
          </a:r>
          <a:r>
            <a:rPr lang="de-DE" sz="1600" b="0" kern="1200" noProof="0" dirty="0" err="1">
              <a:latin typeface="Arial" panose="020B0604020202020204" pitchFamily="34" charset="0"/>
              <a:cs typeface="Arial" panose="020B0604020202020204" pitchFamily="34" charset="0"/>
            </a:rPr>
            <a:t>charges</a:t>
          </a:r>
          <a:r>
            <a:rPr lang="de-DE" sz="1600" b="0" kern="1200" noProof="0" dirty="0">
              <a:latin typeface="Arial" panose="020B0604020202020204" pitchFamily="34" charset="0"/>
              <a:cs typeface="Arial" panose="020B0604020202020204" pitchFamily="34" charset="0"/>
            </a:rPr>
            <a:t> in Austria</a:t>
          </a:r>
        </a:p>
      </dsp:txBody>
      <dsp:txXfrm>
        <a:off x="833922" y="2592430"/>
        <a:ext cx="5622867" cy="1295988"/>
      </dsp:txXfrm>
    </dsp:sp>
    <dsp:sp modelId="{778CB8F3-48B0-485B-8F03-E61C740FAFB1}">
      <dsp:nvSpPr>
        <dsp:cNvPr id="0" name=""/>
        <dsp:cNvSpPr/>
      </dsp:nvSpPr>
      <dsp:spPr>
        <a:xfrm>
          <a:off x="23930" y="2430432"/>
          <a:ext cx="1619985" cy="1619985"/>
        </a:xfrm>
        <a:prstGeom prst="ellipse">
          <a:avLst/>
        </a:prstGeom>
        <a:solidFill>
          <a:srgbClr val="787878"/>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286937-7D3D-4C2B-97B7-6534197FCA33}" type="datetimeFigureOut">
              <a:rPr lang="de-AT" smtClean="0"/>
              <a:t>09.08.2019</a:t>
            </a:fld>
            <a:endParaRPr lang="de-AT"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AE59F4-E9BF-48A2-9FD8-B661C1D80BC9}" type="slidenum">
              <a:rPr lang="de-AT" smtClean="0"/>
              <a:t>‹Nr.›</a:t>
            </a:fld>
            <a:endParaRPr lang="de-AT" dirty="0"/>
          </a:p>
        </p:txBody>
      </p:sp>
    </p:spTree>
    <p:extLst>
      <p:ext uri="{BB962C8B-B14F-4D97-AF65-F5344CB8AC3E}">
        <p14:creationId xmlns:p14="http://schemas.microsoft.com/office/powerpoint/2010/main" val="22136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3BCBD-4161-489E-85B0-276E88E0F5F7}" type="datetimeFigureOut">
              <a:rPr lang="de-AT" smtClean="0"/>
              <a:t>09.08.2019</a:t>
            </a:fld>
            <a:endParaRPr lang="de-AT"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Edit text master format</a:t>
            </a:r>
          </a:p>
          <a:p>
            <a:pPr lvl="1"/>
            <a:r>
              <a:rPr lang="de-DE"/>
              <a:t>Second level</a:t>
            </a:r>
          </a:p>
          <a:p>
            <a:pPr lvl="2"/>
            <a:r>
              <a:rPr lang="de-DE"/>
              <a:t>Third level</a:t>
            </a:r>
          </a:p>
          <a:p>
            <a:pPr lvl="3"/>
            <a:r>
              <a:rPr lang="de-DE"/>
              <a:t>Fourth level</a:t>
            </a:r>
          </a:p>
          <a:p>
            <a:pPr lvl="4"/>
            <a:r>
              <a:rPr lang="de-DE"/>
              <a:t>Fifth level</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937D2-6117-4881-B88D-D373CF5AE833}" type="slidenum">
              <a:rPr lang="de-AT" smtClean="0"/>
              <a:t>‹Nr.›</a:t>
            </a:fld>
            <a:endParaRPr lang="de-AT" dirty="0"/>
          </a:p>
        </p:txBody>
      </p:sp>
    </p:spTree>
    <p:extLst>
      <p:ext uri="{BB962C8B-B14F-4D97-AF65-F5344CB8AC3E}">
        <p14:creationId xmlns:p14="http://schemas.microsoft.com/office/powerpoint/2010/main" val="427518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CA9937D2-6117-4881-B88D-D373CF5AE833}" type="slidenum">
              <a:rPr lang="de-AT" smtClean="0"/>
              <a:t>1</a:t>
            </a:fld>
            <a:endParaRPr lang="de-AT" dirty="0"/>
          </a:p>
        </p:txBody>
      </p:sp>
    </p:spTree>
    <p:extLst>
      <p:ext uri="{BB962C8B-B14F-4D97-AF65-F5344CB8AC3E}">
        <p14:creationId xmlns:p14="http://schemas.microsoft.com/office/powerpoint/2010/main" val="18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a:t>According to Kummer, means of transport are "technical or natural </a:t>
            </a:r>
            <a:r>
              <a:rPr lang="de-AT" b="0" dirty="0" err="1"/>
              <a:t>facilities</a:t>
            </a:r>
            <a:r>
              <a:rPr lang="de-AT" b="0" dirty="0"/>
              <a:t> </a:t>
            </a:r>
            <a:r>
              <a:rPr lang="de-AT" b="0" dirty="0" err="1"/>
              <a:t>for</a:t>
            </a:r>
            <a:r>
              <a:rPr lang="de-AT" b="0" dirty="0"/>
              <a:t> transport and transhipment of transport objects (goods, persons </a:t>
            </a:r>
            <a:r>
              <a:rPr lang="de-AT" b="0" dirty="0" err="1"/>
              <a:t>or</a:t>
            </a:r>
            <a:r>
              <a:rPr lang="de-AT" b="0" dirty="0"/>
              <a:t> </a:t>
            </a:r>
            <a:r>
              <a:rPr lang="de-AT" b="0" dirty="0" err="1"/>
              <a:t>news</a:t>
            </a:r>
            <a:r>
              <a:rPr lang="de-AT" b="0" dirty="0"/>
              <a:t>/</a:t>
            </a:r>
            <a:r>
              <a:rPr lang="de-AT" b="0" dirty="0" err="1"/>
              <a:t>messages</a:t>
            </a:r>
            <a:r>
              <a:rPr lang="de-AT" b="0" dirty="0"/>
              <a:t>)". This term should not be confused with the term "mode of transport". This should be seen as a summary of all means of transport using "the same type of transport infrastructure". </a:t>
            </a:r>
            <a:r>
              <a:rPr lang="de-AT" dirty="0" err="1"/>
              <a:t>For</a:t>
            </a:r>
            <a:r>
              <a:rPr lang="de-AT" dirty="0"/>
              <a:t> </a:t>
            </a:r>
            <a:r>
              <a:rPr lang="de-AT" dirty="0" err="1"/>
              <a:t>easier</a:t>
            </a:r>
            <a:r>
              <a:rPr lang="de-AT" dirty="0"/>
              <a:t> </a:t>
            </a:r>
            <a:r>
              <a:rPr lang="de-AT" b="0" dirty="0" err="1"/>
              <a:t>understanding</a:t>
            </a:r>
            <a:r>
              <a:rPr lang="de-AT" b="0" dirty="0"/>
              <a:t> </a:t>
            </a:r>
            <a:r>
              <a:rPr lang="de-AT" b="0" dirty="0" err="1"/>
              <a:t>of</a:t>
            </a:r>
            <a:r>
              <a:rPr lang="de-AT" dirty="0"/>
              <a:t> </a:t>
            </a:r>
            <a:r>
              <a:rPr lang="de-AT" dirty="0" err="1"/>
              <a:t>the</a:t>
            </a:r>
            <a:r>
              <a:rPr lang="de-AT" dirty="0"/>
              <a:t> </a:t>
            </a:r>
            <a:r>
              <a:rPr lang="de-AT" dirty="0" err="1"/>
              <a:t>various</a:t>
            </a:r>
            <a:r>
              <a:rPr lang="de-AT" dirty="0"/>
              <a:t> road-</a:t>
            </a:r>
            <a:r>
              <a:rPr lang="de-AT" dirty="0" err="1"/>
              <a:t>related</a:t>
            </a:r>
            <a:r>
              <a:rPr lang="de-AT" dirty="0"/>
              <a:t> </a:t>
            </a:r>
            <a:r>
              <a:rPr lang="de-AT" dirty="0" err="1"/>
              <a:t>means</a:t>
            </a:r>
            <a:r>
              <a:rPr lang="de-AT" dirty="0"/>
              <a:t> </a:t>
            </a:r>
            <a:r>
              <a:rPr lang="de-AT" dirty="0" err="1"/>
              <a:t>of</a:t>
            </a:r>
            <a:r>
              <a:rPr lang="de-AT" dirty="0"/>
              <a:t> </a:t>
            </a:r>
            <a:r>
              <a:rPr lang="de-AT" dirty="0" err="1"/>
              <a:t>transport</a:t>
            </a:r>
            <a:r>
              <a:rPr lang="de-AT" dirty="0"/>
              <a:t> , </a:t>
            </a:r>
            <a:r>
              <a:rPr lang="de-AT" b="0" dirty="0"/>
              <a:t>Kummer has drawn up a general classification. </a:t>
            </a:r>
            <a:r>
              <a:rPr lang="de-AT" dirty="0"/>
              <a:t>F</a:t>
            </a:r>
            <a:r>
              <a:rPr lang="de-AT" b="0" dirty="0"/>
              <a:t>irst, multi-</a:t>
            </a:r>
            <a:r>
              <a:rPr lang="de-AT" b="0" dirty="0" err="1"/>
              <a:t>lane</a:t>
            </a:r>
            <a:r>
              <a:rPr lang="de-AT" b="0" dirty="0"/>
              <a:t> and single-lane (</a:t>
            </a:r>
            <a:r>
              <a:rPr lang="de-AT" b="0" dirty="0" err="1"/>
              <a:t>depending</a:t>
            </a:r>
            <a:r>
              <a:rPr lang="de-AT" b="0" dirty="0"/>
              <a:t> on design) </a:t>
            </a:r>
            <a:r>
              <a:rPr lang="de-AT" b="0" dirty="0" err="1"/>
              <a:t>road</a:t>
            </a:r>
            <a:r>
              <a:rPr lang="de-AT" b="0" dirty="0"/>
              <a:t> </a:t>
            </a:r>
            <a:r>
              <a:rPr lang="de-AT" b="0" dirty="0" err="1"/>
              <a:t>vehicles</a:t>
            </a:r>
            <a:r>
              <a:rPr lang="de-AT" b="0" dirty="0"/>
              <a:t> </a:t>
            </a:r>
            <a:r>
              <a:rPr lang="de-AT" b="0" dirty="0" err="1"/>
              <a:t>are</a:t>
            </a:r>
            <a:r>
              <a:rPr lang="de-AT" b="0" dirty="0"/>
              <a:t> </a:t>
            </a:r>
            <a:r>
              <a:rPr lang="de-AT" b="0" dirty="0" err="1"/>
              <a:t>distinguished</a:t>
            </a:r>
            <a:r>
              <a:rPr lang="de-AT" b="0" dirty="0"/>
              <a:t>. For the sake of clarity and </a:t>
            </a:r>
            <a:r>
              <a:rPr lang="de-AT" b="0" dirty="0" err="1"/>
              <a:t>better</a:t>
            </a:r>
            <a:r>
              <a:rPr lang="de-AT" b="0" dirty="0"/>
              <a:t> </a:t>
            </a:r>
            <a:r>
              <a:rPr lang="de-AT" b="0" dirty="0" err="1"/>
              <a:t>attribution</a:t>
            </a:r>
            <a:r>
              <a:rPr lang="de-AT" b="0" dirty="0"/>
              <a:t> </a:t>
            </a:r>
            <a:r>
              <a:rPr lang="de-AT" b="0" dirty="0" err="1"/>
              <a:t>of</a:t>
            </a:r>
            <a:r>
              <a:rPr lang="de-AT" b="0" dirty="0"/>
              <a:t> individual means of transport on the road, Kummer once </a:t>
            </a:r>
            <a:r>
              <a:rPr lang="de-AT" b="0" dirty="0" err="1"/>
              <a:t>again</a:t>
            </a:r>
            <a:r>
              <a:rPr lang="de-AT" b="0" dirty="0"/>
              <a:t> </a:t>
            </a:r>
            <a:r>
              <a:rPr lang="de-AT" dirty="0" err="1"/>
              <a:t>distinguishes</a:t>
            </a:r>
            <a:r>
              <a:rPr lang="de-AT" b="0" dirty="0"/>
              <a:t> </a:t>
            </a:r>
            <a:r>
              <a:rPr lang="de-AT" b="0" dirty="0" err="1"/>
              <a:t>between</a:t>
            </a:r>
            <a:r>
              <a:rPr lang="de-AT" b="0" dirty="0"/>
              <a:t> means of transport on </a:t>
            </a:r>
            <a:r>
              <a:rPr lang="de-AT" b="0" dirty="0" err="1"/>
              <a:t>the</a:t>
            </a:r>
            <a:r>
              <a:rPr lang="de-AT" b="0" dirty="0"/>
              <a:t> </a:t>
            </a:r>
            <a:r>
              <a:rPr lang="de-AT" b="0" dirty="0" err="1"/>
              <a:t>road</a:t>
            </a:r>
            <a:r>
              <a:rPr lang="de-AT" b="0" dirty="0"/>
              <a:t> with or without drive. </a:t>
            </a:r>
          </a:p>
          <a:p>
            <a:endParaRPr lang="de-AT" b="1" dirty="0"/>
          </a:p>
          <a:p>
            <a:r>
              <a:rPr lang="de-AT" b="1" dirty="0"/>
              <a:t>Source:</a:t>
            </a:r>
            <a:r>
              <a:rPr lang="de-AT" b="0" baseline="0" dirty="0"/>
              <a:t> own presentation based on </a:t>
            </a:r>
            <a:r>
              <a:rPr lang="de-AT" baseline="0" dirty="0"/>
              <a:t>Kummer (2010) p. 194.</a:t>
            </a:r>
            <a:endParaRPr lang="de-AT" b="1" dirty="0"/>
          </a:p>
          <a:p>
            <a:r>
              <a:rPr lang="de-AT" b="1" dirty="0"/>
              <a:t>Images: </a:t>
            </a:r>
            <a:r>
              <a:rPr lang="de-AT" b="0" baseline="0" dirty="0"/>
              <a:t>Quelle.at (2016) online; </a:t>
            </a:r>
            <a:r>
              <a:rPr lang="de-AT" baseline="0" dirty="0"/>
              <a:t>Monteux (2012) online; Roller Epple GmbH (2016) online; Roller Derby Skate Corp. (2016)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10</a:t>
            </a:fld>
            <a:endParaRPr lang="de-AT" dirty="0"/>
          </a:p>
        </p:txBody>
      </p:sp>
    </p:spTree>
    <p:extLst>
      <p:ext uri="{BB962C8B-B14F-4D97-AF65-F5344CB8AC3E}">
        <p14:creationId xmlns:p14="http://schemas.microsoft.com/office/powerpoint/2010/main" val="154575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err="1"/>
              <a:t>For</a:t>
            </a:r>
            <a:r>
              <a:rPr lang="de-AT" b="0" dirty="0"/>
              <a:t> </a:t>
            </a:r>
            <a:r>
              <a:rPr lang="de-AT" b="0" dirty="0" err="1"/>
              <a:t>motor</a:t>
            </a:r>
            <a:r>
              <a:rPr lang="de-AT" b="0" dirty="0"/>
              <a:t> vehicles used </a:t>
            </a:r>
            <a:r>
              <a:rPr lang="de-AT" b="0" dirty="0" err="1"/>
              <a:t>for</a:t>
            </a:r>
            <a:r>
              <a:rPr lang="de-AT" b="0" dirty="0"/>
              <a:t> </a:t>
            </a:r>
            <a:r>
              <a:rPr lang="de-AT" b="0" dirty="0" err="1"/>
              <a:t>road</a:t>
            </a:r>
            <a:r>
              <a:rPr lang="de-AT" b="0" dirty="0"/>
              <a:t> transport, a distinction can be </a:t>
            </a:r>
            <a:r>
              <a:rPr lang="de-AT" b="0" dirty="0" err="1"/>
              <a:t>made</a:t>
            </a:r>
            <a:r>
              <a:rPr lang="de-AT" b="0" dirty="0"/>
              <a:t> </a:t>
            </a:r>
            <a:r>
              <a:rPr lang="de-AT" b="0" dirty="0" err="1"/>
              <a:t>between</a:t>
            </a:r>
            <a:r>
              <a:rPr lang="de-AT" b="0" dirty="0"/>
              <a:t> light, medium-</a:t>
            </a:r>
            <a:r>
              <a:rPr lang="de-AT" b="0" dirty="0" err="1"/>
              <a:t>weight</a:t>
            </a:r>
            <a:r>
              <a:rPr lang="de-AT" b="0" dirty="0"/>
              <a:t> and heavy </a:t>
            </a:r>
            <a:r>
              <a:rPr lang="de-AT" b="0" dirty="0" err="1"/>
              <a:t>vehicles</a:t>
            </a:r>
            <a:r>
              <a:rPr lang="de-AT" b="0" dirty="0"/>
              <a:t> according to the different weight categories of Kummer. Light goods vehicles are particularly important for the distribution of parcels, for express and courier services (= conditions where fast delivery or direct </a:t>
            </a:r>
            <a:r>
              <a:rPr lang="de-AT" b="0" dirty="0" err="1"/>
              <a:t>delivery</a:t>
            </a:r>
            <a:r>
              <a:rPr lang="de-AT" b="0" dirty="0"/>
              <a:t> </a:t>
            </a:r>
            <a:r>
              <a:rPr lang="de-AT" dirty="0" err="1"/>
              <a:t>of</a:t>
            </a:r>
            <a:r>
              <a:rPr lang="de-AT" b="0" dirty="0"/>
              <a:t> a transport object is necessary), for everyday activities in the craft sector (e.g. a </a:t>
            </a:r>
            <a:r>
              <a:rPr lang="de-AT" b="0" dirty="0" err="1"/>
              <a:t>carpenter</a:t>
            </a:r>
            <a:r>
              <a:rPr lang="de-AT" b="0" dirty="0"/>
              <a:t> </a:t>
            </a:r>
            <a:r>
              <a:rPr lang="de-AT" b="0" dirty="0" err="1"/>
              <a:t>provides</a:t>
            </a:r>
            <a:r>
              <a:rPr lang="de-AT" b="0" dirty="0"/>
              <a:t> </a:t>
            </a:r>
            <a:r>
              <a:rPr lang="de-AT" b="0" dirty="0" err="1"/>
              <a:t>delivery</a:t>
            </a:r>
            <a:r>
              <a:rPr lang="de-AT" b="0" dirty="0"/>
              <a:t> and </a:t>
            </a:r>
            <a:r>
              <a:rPr lang="de-AT" b="0" dirty="0" err="1"/>
              <a:t>assembly</a:t>
            </a:r>
            <a:r>
              <a:rPr lang="de-AT" b="0" dirty="0"/>
              <a:t> </a:t>
            </a:r>
            <a:r>
              <a:rPr lang="de-AT" b="0" dirty="0" err="1"/>
              <a:t>of</a:t>
            </a:r>
            <a:r>
              <a:rPr lang="de-AT" dirty="0"/>
              <a:t> </a:t>
            </a:r>
            <a:r>
              <a:rPr lang="de-AT" b="0" dirty="0" err="1"/>
              <a:t>furniture</a:t>
            </a:r>
            <a:r>
              <a:rPr lang="de-AT" b="0" dirty="0"/>
              <a:t> </a:t>
            </a:r>
            <a:r>
              <a:rPr lang="de-AT" b="0" dirty="0" err="1"/>
              <a:t>for</a:t>
            </a:r>
            <a:r>
              <a:rPr lang="de-AT" b="0" dirty="0"/>
              <a:t> the Mayer </a:t>
            </a:r>
            <a:r>
              <a:rPr lang="de-AT" b="0" dirty="0" err="1"/>
              <a:t>family</a:t>
            </a:r>
            <a:r>
              <a:rPr lang="de-AT" dirty="0"/>
              <a:t>)</a:t>
            </a:r>
            <a:r>
              <a:rPr lang="de-AT" b="0" dirty="0"/>
              <a:t> and also in the private sector (e.g. for the transport of furniture during a move or when </a:t>
            </a:r>
            <a:r>
              <a:rPr lang="de-AT" b="0" dirty="0" err="1"/>
              <a:t>moving into</a:t>
            </a:r>
            <a:r>
              <a:rPr lang="de-AT" b="0" dirty="0"/>
              <a:t> a</a:t>
            </a:r>
            <a:r>
              <a:rPr lang="de-AT" b="0" dirty="0" err="1"/>
              <a:t> new</a:t>
            </a:r>
            <a:r>
              <a:rPr lang="de-AT" b="0" dirty="0"/>
              <a:t> home). The legal maximum  total weight for light goods vehicles is 3.5 tonnes. In addition to light vehicles, our everyday life would be inconceivable without medium-weight goods </a:t>
            </a:r>
            <a:r>
              <a:rPr lang="de-AT" b="0" dirty="0" err="1"/>
              <a:t>vehicles</a:t>
            </a:r>
            <a:r>
              <a:rPr lang="de-AT" b="0" dirty="0"/>
              <a:t>. Road transport vehicles with a maximum permissible weight of between 3.5 and 12 tonnes are assigned to this category. Medium-</a:t>
            </a:r>
            <a:r>
              <a:rPr lang="de-AT" b="0" dirty="0" err="1"/>
              <a:t>weight</a:t>
            </a:r>
            <a:r>
              <a:rPr lang="de-AT" b="0" dirty="0"/>
              <a:t> </a:t>
            </a:r>
            <a:r>
              <a:rPr lang="de-AT" b="0" dirty="0" err="1"/>
              <a:t>goods</a:t>
            </a:r>
            <a:r>
              <a:rPr lang="de-AT" b="0" dirty="0"/>
              <a:t> vehicles are used, for example, to supply construction sites with the necessary resources for further construction progress, to collect waste or to distribute general cargo (e.g. parcels). In everyday </a:t>
            </a:r>
            <a:r>
              <a:rPr lang="de-AT" b="0" dirty="0" err="1"/>
              <a:t>life</a:t>
            </a:r>
            <a:r>
              <a:rPr lang="de-AT" b="0" dirty="0"/>
              <a:t>, </a:t>
            </a:r>
            <a:r>
              <a:rPr lang="de-AT" b="0" dirty="0" err="1"/>
              <a:t>residents</a:t>
            </a:r>
            <a:r>
              <a:rPr lang="de-AT" b="0" dirty="0"/>
              <a:t> must </a:t>
            </a:r>
            <a:r>
              <a:rPr lang="de-AT" b="0" dirty="0" err="1"/>
              <a:t>predominantly</a:t>
            </a:r>
            <a:r>
              <a:rPr lang="de-AT" b="0" dirty="0"/>
              <a:t> </a:t>
            </a:r>
            <a:r>
              <a:rPr lang="de-AT" b="0" dirty="0" err="1"/>
              <a:t>put</a:t>
            </a:r>
            <a:r>
              <a:rPr lang="de-AT" b="0" dirty="0"/>
              <a:t> </a:t>
            </a:r>
            <a:r>
              <a:rPr lang="de-AT" b="0" dirty="0" err="1"/>
              <a:t>up</a:t>
            </a:r>
            <a:r>
              <a:rPr lang="de-AT" b="0" dirty="0"/>
              <a:t> with heavy goods vehicles, which are often used for urban and interurban deliveries due to their higher load-bearing capacity. For this type </a:t>
            </a:r>
            <a:r>
              <a:rPr lang="de-AT" b="0" dirty="0" err="1"/>
              <a:t>of</a:t>
            </a:r>
            <a:r>
              <a:rPr lang="de-AT" b="0" dirty="0"/>
              <a:t> </a:t>
            </a:r>
            <a:r>
              <a:rPr lang="de-AT" b="0" dirty="0" err="1"/>
              <a:t>goods</a:t>
            </a:r>
            <a:r>
              <a:rPr lang="de-AT" b="0" dirty="0"/>
              <a:t> vehicle, the maximum </a:t>
            </a:r>
            <a:r>
              <a:rPr lang="de-AT" dirty="0"/>
              <a:t>legal</a:t>
            </a:r>
            <a:r>
              <a:rPr lang="de-AT" b="0" dirty="0"/>
              <a:t> total weight is between 36 and 60 tonnes (e.g. in Asia or Europe) or between 36 and 125 tonnes (e.g. in Australia, the USA or Canada). In this context, it should be noted that in Austria the maximum </a:t>
            </a:r>
            <a:r>
              <a:rPr lang="de-AT" dirty="0"/>
              <a:t>legal</a:t>
            </a:r>
            <a:r>
              <a:rPr lang="de-AT" b="0" dirty="0"/>
              <a:t> total weight is 40 tonnes, which may not be exceeded by heavy goods vehicles (except with a corresponding special permit and associated restrictions or requirements). Heavy goods vehicles are particularly suitable for improving the connection between larger </a:t>
            </a:r>
            <a:r>
              <a:rPr lang="de-AT" dirty="0"/>
              <a:t>hub</a:t>
            </a:r>
            <a:r>
              <a:rPr lang="de-AT" b="0" dirty="0"/>
              <a:t>s in a network (e.g. Post AG's day-to-day business: parcels and </a:t>
            </a:r>
            <a:r>
              <a:rPr lang="de-AT" dirty="0"/>
              <a:t>mail</a:t>
            </a:r>
            <a:r>
              <a:rPr lang="de-AT" b="0" dirty="0"/>
              <a:t> </a:t>
            </a:r>
            <a:r>
              <a:rPr lang="de-AT" b="0" dirty="0" err="1"/>
              <a:t>are</a:t>
            </a:r>
            <a:r>
              <a:rPr lang="de-AT" b="0" dirty="0"/>
              <a:t> </a:t>
            </a:r>
            <a:r>
              <a:rPr lang="de-AT" b="0" dirty="0" err="1"/>
              <a:t>taken</a:t>
            </a:r>
            <a:r>
              <a:rPr lang="de-AT" b="0" dirty="0"/>
              <a:t> from regional post offices </a:t>
            </a:r>
            <a:r>
              <a:rPr lang="de-AT" b="0" dirty="0" err="1"/>
              <a:t>to</a:t>
            </a:r>
            <a:r>
              <a:rPr lang="de-AT" b="0" dirty="0"/>
              <a:t> </a:t>
            </a:r>
            <a:r>
              <a:rPr lang="de-AT" dirty="0"/>
              <a:t>mail</a:t>
            </a:r>
            <a:r>
              <a:rPr lang="de-AT" b="0" dirty="0"/>
              <a:t> centres responsible </a:t>
            </a:r>
            <a:r>
              <a:rPr lang="de-AT" b="0" dirty="0" err="1"/>
              <a:t>for</a:t>
            </a:r>
            <a:r>
              <a:rPr lang="de-AT" b="0" dirty="0"/>
              <a:t> </a:t>
            </a:r>
            <a:r>
              <a:rPr lang="de-AT" dirty="0"/>
              <a:t>different Austrian </a:t>
            </a:r>
            <a:r>
              <a:rPr lang="de-AT" dirty="0" err="1"/>
              <a:t>provinces</a:t>
            </a:r>
            <a:r>
              <a:rPr lang="de-AT" b="0" dirty="0"/>
              <a:t>, transhipped between the large </a:t>
            </a:r>
            <a:r>
              <a:rPr lang="de-AT" dirty="0"/>
              <a:t>hub</a:t>
            </a:r>
            <a:r>
              <a:rPr lang="de-AT" b="0" dirty="0"/>
              <a:t>s and finally distributed at regional level) and, due to the larger dimensions, for transporting heavy or overlong goods (e.g. transport of a fuselage section of an aircraft on the motorway) with the corresponding special permit.</a:t>
            </a:r>
          </a:p>
          <a:p>
            <a:endParaRPr lang="de-AT" b="1" dirty="0"/>
          </a:p>
          <a:p>
            <a:r>
              <a:rPr lang="de-AT" b="1" dirty="0"/>
              <a:t>Source: </a:t>
            </a:r>
            <a:r>
              <a:rPr lang="de-DE" dirty="0"/>
              <a:t>own presentation based on </a:t>
            </a:r>
            <a:r>
              <a:rPr lang="de-AT" b="0" baseline="0" dirty="0"/>
              <a:t>Nagl (2006) cited after </a:t>
            </a:r>
            <a:r>
              <a:rPr lang="de-AT" baseline="0" dirty="0"/>
              <a:t>Kummer (2010) p. 194.</a:t>
            </a:r>
            <a:endParaRPr lang="de-AT" b="1" dirty="0"/>
          </a:p>
          <a:p>
            <a:r>
              <a:rPr lang="de-AT" b="1" dirty="0"/>
              <a:t>Images: </a:t>
            </a:r>
            <a:r>
              <a:rPr lang="de-DE" sz="1200" kern="1200" dirty="0">
                <a:solidFill>
                  <a:schemeClr val="tx1"/>
                </a:solidFill>
                <a:effectLst/>
                <a:latin typeface="+mn-lt"/>
                <a:ea typeface="+mn-ea"/>
                <a:cs typeface="+mn-cs"/>
              </a:rPr>
              <a:t>Baumaschinenbilder.de (2011)</a:t>
            </a:r>
            <a:r>
              <a:rPr lang="de-DE" sz="1200" kern="1200" baseline="0" dirty="0">
                <a:solidFill>
                  <a:schemeClr val="tx1"/>
                </a:solidFill>
                <a:effectLst/>
                <a:latin typeface="+mn-lt"/>
                <a:ea typeface="+mn-ea"/>
                <a:cs typeface="+mn-cs"/>
              </a:rPr>
              <a:t> online; </a:t>
            </a:r>
            <a:r>
              <a:rPr lang="de-DE" sz="1200" kern="1200" dirty="0">
                <a:solidFill>
                  <a:schemeClr val="tx1"/>
                </a:solidFill>
                <a:effectLst/>
                <a:latin typeface="+mn-lt"/>
                <a:ea typeface="+mn-ea"/>
                <a:cs typeface="+mn-cs"/>
              </a:rPr>
              <a:t>Europcar (2016a) online</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Europcar (2016b)</a:t>
            </a:r>
            <a:r>
              <a:rPr lang="de-DE" sz="1200" kern="1200" baseline="0" dirty="0">
                <a:solidFill>
                  <a:schemeClr val="tx1"/>
                </a:solidFill>
                <a:effectLst/>
                <a:latin typeface="+mn-lt"/>
                <a:ea typeface="+mn-ea"/>
                <a:cs typeface="+mn-cs"/>
              </a:rPr>
              <a:t>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11</a:t>
            </a:fld>
            <a:endParaRPr lang="de-AT" dirty="0"/>
          </a:p>
        </p:txBody>
      </p:sp>
    </p:spTree>
    <p:extLst>
      <p:ext uri="{BB962C8B-B14F-4D97-AF65-F5344CB8AC3E}">
        <p14:creationId xmlns:p14="http://schemas.microsoft.com/office/powerpoint/2010/main" val="336691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b="0" dirty="0"/>
              <a:t>In </a:t>
            </a:r>
            <a:r>
              <a:rPr lang="de-AT" b="0" dirty="0" err="1"/>
              <a:t>everyday</a:t>
            </a:r>
            <a:r>
              <a:rPr lang="de-AT" b="0" dirty="0"/>
              <a:t> </a:t>
            </a:r>
            <a:r>
              <a:rPr lang="de-AT" b="0" dirty="0" err="1"/>
              <a:t>road</a:t>
            </a:r>
            <a:r>
              <a:rPr lang="de-AT" b="0" dirty="0"/>
              <a:t> </a:t>
            </a:r>
            <a:r>
              <a:rPr lang="de-AT" b="0" dirty="0" err="1"/>
              <a:t>transport</a:t>
            </a:r>
            <a:r>
              <a:rPr lang="de-AT" b="0" dirty="0"/>
              <a:t>, </a:t>
            </a:r>
            <a:r>
              <a:rPr lang="de-AT" b="0" dirty="0" err="1"/>
              <a:t>the</a:t>
            </a:r>
            <a:r>
              <a:rPr lang="de-AT" b="0" dirty="0"/>
              <a:t> </a:t>
            </a:r>
            <a:r>
              <a:rPr lang="de-AT" b="0" dirty="0" err="1"/>
              <a:t>term</a:t>
            </a:r>
            <a:r>
              <a:rPr lang="de-AT" b="0" dirty="0"/>
              <a:t> "articulated </a:t>
            </a:r>
            <a:r>
              <a:rPr lang="de-AT" b="0" dirty="0" err="1"/>
              <a:t>lorry</a:t>
            </a:r>
            <a:r>
              <a:rPr lang="de-AT" b="0" dirty="0"/>
              <a:t>" </a:t>
            </a:r>
            <a:r>
              <a:rPr lang="de-AT" b="0" dirty="0" err="1"/>
              <a:t>comes</a:t>
            </a:r>
            <a:r>
              <a:rPr lang="de-AT" b="0" dirty="0"/>
              <a:t> </a:t>
            </a:r>
            <a:r>
              <a:rPr lang="de-AT" b="0" dirty="0" err="1"/>
              <a:t>up</a:t>
            </a:r>
            <a:r>
              <a:rPr lang="de-AT" b="0" dirty="0"/>
              <a:t>. A semitrailer truck is the combination of a semitrailer tractor (= drive area of the semitrailer truck) and a trailer or semi-trailer (= loading area of the semitrailer truck). A truck of this type has an external length of around 16.5 m and a </a:t>
            </a:r>
            <a:r>
              <a:rPr lang="de-AT" dirty="0" err="1"/>
              <a:t>cargo</a:t>
            </a:r>
            <a:r>
              <a:rPr lang="de-AT" dirty="0"/>
              <a:t> hold</a:t>
            </a:r>
            <a:r>
              <a:rPr lang="de-AT" b="0" dirty="0"/>
              <a:t> of around 90 m3 (corresponding </a:t>
            </a:r>
            <a:r>
              <a:rPr lang="de-AT" b="0" dirty="0" err="1"/>
              <a:t>to</a:t>
            </a:r>
            <a:r>
              <a:rPr lang="de-AT" b="0" dirty="0"/>
              <a:t> a </a:t>
            </a:r>
            <a:r>
              <a:rPr lang="de-AT" b="0" dirty="0" err="1"/>
              <a:t>cargo</a:t>
            </a:r>
            <a:r>
              <a:rPr lang="de-AT" b="0" dirty="0"/>
              <a:t> </a:t>
            </a:r>
            <a:r>
              <a:rPr lang="de-AT" b="0" dirty="0" err="1"/>
              <a:t>floor</a:t>
            </a:r>
            <a:r>
              <a:rPr lang="de-AT" b="0" dirty="0"/>
              <a:t> of around 34 Euro pallets). The articulated train is longer than the articulated lorry. A link train is a combination of swap bodies (usually with a corresponding motor </a:t>
            </a:r>
            <a:r>
              <a:rPr lang="de-AT" b="0" dirty="0" err="1"/>
              <a:t>vehicle</a:t>
            </a:r>
            <a:r>
              <a:rPr lang="de-AT" b="0" dirty="0"/>
              <a:t>) </a:t>
            </a:r>
            <a:r>
              <a:rPr lang="de-AT" b="0" dirty="0" err="1"/>
              <a:t>connected</a:t>
            </a:r>
            <a:r>
              <a:rPr lang="de-AT" b="0" dirty="0"/>
              <a:t> like links on a chain (e.g. a necklace) and together form a "train". The total length of </a:t>
            </a:r>
            <a:r>
              <a:rPr lang="de-AT" b="0" dirty="0" err="1"/>
              <a:t>this</a:t>
            </a:r>
            <a:r>
              <a:rPr lang="de-AT" b="0" dirty="0"/>
              <a:t> </a:t>
            </a:r>
            <a:r>
              <a:rPr lang="de-AT" b="0" dirty="0" err="1"/>
              <a:t>truck</a:t>
            </a:r>
            <a:r>
              <a:rPr lang="de-AT" b="0" dirty="0"/>
              <a:t> type is around 18.75 m, with a total </a:t>
            </a:r>
            <a:r>
              <a:rPr lang="de-AT" dirty="0" err="1"/>
              <a:t>cargo</a:t>
            </a:r>
            <a:r>
              <a:rPr lang="de-AT" dirty="0"/>
              <a:t> </a:t>
            </a:r>
            <a:r>
              <a:rPr lang="de-AT" dirty="0" err="1"/>
              <a:t>area</a:t>
            </a:r>
            <a:r>
              <a:rPr lang="de-AT" b="0" dirty="0"/>
              <a:t> of around 36 Euro pallets (equivalent to a </a:t>
            </a:r>
            <a:r>
              <a:rPr lang="de-AT" dirty="0" err="1"/>
              <a:t>cargo</a:t>
            </a:r>
            <a:r>
              <a:rPr lang="de-AT" dirty="0"/>
              <a:t> hold</a:t>
            </a:r>
            <a:r>
              <a:rPr lang="de-AT" b="0" dirty="0"/>
              <a:t> of around 94 m3).</a:t>
            </a:r>
          </a:p>
          <a:p>
            <a:pPr marL="0" marR="0" indent="0" algn="l" defTabSz="914400" rtl="0" eaLnBrk="1" fontAlgn="auto" latinLnBrk="0" hangingPunct="1">
              <a:lnSpc>
                <a:spcPct val="100000"/>
              </a:lnSpc>
              <a:spcBef>
                <a:spcPts val="0"/>
              </a:spcBef>
              <a:spcAft>
                <a:spcPts val="0"/>
              </a:spcAft>
              <a:buClrTx/>
              <a:buSzTx/>
              <a:buFontTx/>
              <a:buNone/>
              <a:tabLst/>
              <a:defRPr/>
            </a:pPr>
            <a:endParaRPr lang="de-AT" b="1" dirty="0"/>
          </a:p>
          <a:p>
            <a:pPr marL="0" marR="0" indent="0" algn="l" defTabSz="914400" rtl="0" eaLnBrk="1" fontAlgn="auto" latinLnBrk="0" hangingPunct="1">
              <a:lnSpc>
                <a:spcPct val="100000"/>
              </a:lnSpc>
              <a:spcBef>
                <a:spcPts val="0"/>
              </a:spcBef>
              <a:spcAft>
                <a:spcPts val="0"/>
              </a:spcAft>
              <a:buClrTx/>
              <a:buSzTx/>
              <a:buFontTx/>
              <a:buNone/>
              <a:tabLst/>
              <a:defRPr/>
            </a:pPr>
            <a:r>
              <a:rPr lang="de-AT" b="1" dirty="0"/>
              <a:t>Source:</a:t>
            </a:r>
            <a:r>
              <a:rPr lang="de-DE" dirty="0"/>
              <a:t> own presentation based on Kummer (2010) pp. 194 f.</a:t>
            </a:r>
            <a:endParaRPr lang="de-AT" b="1" dirty="0"/>
          </a:p>
          <a:p>
            <a:r>
              <a:rPr lang="de-AT" b="1" dirty="0"/>
              <a:t>Images</a:t>
            </a:r>
            <a:r>
              <a:rPr lang="de-AT" b="1" baseline="0" dirty="0"/>
              <a:t>: </a:t>
            </a:r>
            <a:r>
              <a:rPr lang="de-AT" baseline="0" dirty="0"/>
              <a:t>Rollerreiner.org (</a:t>
            </a:r>
            <a:r>
              <a:rPr lang="de-AT" baseline="0" dirty="0" err="1"/>
              <a:t>no</a:t>
            </a:r>
            <a:r>
              <a:rPr lang="de-AT" baseline="0" dirty="0"/>
              <a:t> </a:t>
            </a:r>
            <a:r>
              <a:rPr lang="de-AT" dirty="0" err="1"/>
              <a:t>year</a:t>
            </a:r>
            <a:r>
              <a:rPr lang="de-AT" baseline="0" dirty="0"/>
              <a:t>) online; Rollerreiner.org (</a:t>
            </a:r>
            <a:r>
              <a:rPr lang="de-AT" dirty="0" err="1"/>
              <a:t>no</a:t>
            </a:r>
            <a:r>
              <a:rPr lang="de-AT" dirty="0"/>
              <a:t> </a:t>
            </a:r>
            <a:r>
              <a:rPr lang="de-AT" dirty="0" err="1"/>
              <a:t>year</a:t>
            </a:r>
            <a:r>
              <a:rPr lang="de-AT" baseline="0" dirty="0"/>
              <a:t>) online.</a:t>
            </a:r>
          </a:p>
        </p:txBody>
      </p:sp>
      <p:sp>
        <p:nvSpPr>
          <p:cNvPr id="4" name="Foliennummernplatzhalter 3"/>
          <p:cNvSpPr>
            <a:spLocks noGrp="1"/>
          </p:cNvSpPr>
          <p:nvPr>
            <p:ph type="sldNum" sz="quarter" idx="10"/>
          </p:nvPr>
        </p:nvSpPr>
        <p:spPr/>
        <p:txBody>
          <a:bodyPr/>
          <a:lstStyle/>
          <a:p>
            <a:fld id="{CA9937D2-6117-4881-B88D-D373CF5AE833}" type="slidenum">
              <a:rPr lang="de-AT" smtClean="0"/>
              <a:t>12</a:t>
            </a:fld>
            <a:endParaRPr lang="de-AT" dirty="0"/>
          </a:p>
        </p:txBody>
      </p:sp>
    </p:spTree>
    <p:extLst>
      <p:ext uri="{BB962C8B-B14F-4D97-AF65-F5344CB8AC3E}">
        <p14:creationId xmlns:p14="http://schemas.microsoft.com/office/powerpoint/2010/main" val="215542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AT" dirty="0"/>
              <a:t>The </a:t>
            </a:r>
            <a:r>
              <a:rPr lang="de-AT" dirty="0" err="1"/>
              <a:t>f</a:t>
            </a:r>
            <a:r>
              <a:rPr lang="de-AT" b="0" dirty="0" err="1"/>
              <a:t>ormation</a:t>
            </a:r>
            <a:r>
              <a:rPr lang="de-AT" b="0" dirty="0"/>
              <a:t> </a:t>
            </a:r>
            <a:r>
              <a:rPr lang="de-AT" b="0" dirty="0" err="1"/>
              <a:t>of</a:t>
            </a:r>
            <a:r>
              <a:rPr lang="de-AT" b="0" dirty="0"/>
              <a:t> </a:t>
            </a:r>
            <a:r>
              <a:rPr lang="de-AT" b="0" dirty="0" err="1"/>
              <a:t>load</a:t>
            </a:r>
            <a:r>
              <a:rPr lang="de-AT" b="0" dirty="0"/>
              <a:t> and transport </a:t>
            </a:r>
            <a:r>
              <a:rPr lang="de-AT" b="0" dirty="0" err="1"/>
              <a:t>units</a:t>
            </a:r>
            <a:r>
              <a:rPr lang="de-AT" b="0" dirty="0"/>
              <a:t> </a:t>
            </a:r>
            <a:r>
              <a:rPr lang="de-AT" dirty="0"/>
              <a:t>plus </a:t>
            </a:r>
            <a:r>
              <a:rPr lang="de-AT" dirty="0" err="1"/>
              <a:t>the</a:t>
            </a:r>
            <a:r>
              <a:rPr lang="de-AT" b="0" dirty="0"/>
              <a:t> use of securing means (e.g. belts, trend </a:t>
            </a:r>
            <a:r>
              <a:rPr lang="de-AT" b="0" dirty="0" err="1"/>
              <a:t>walls</a:t>
            </a:r>
            <a:r>
              <a:rPr lang="de-AT" b="0" dirty="0"/>
              <a:t>) </a:t>
            </a:r>
            <a:r>
              <a:rPr lang="de-AT" b="0" dirty="0" err="1"/>
              <a:t>are</a:t>
            </a:r>
            <a:r>
              <a:rPr lang="de-AT" b="0" dirty="0"/>
              <a:t> </a:t>
            </a:r>
            <a:r>
              <a:rPr lang="de-AT" b="0" dirty="0" err="1"/>
              <a:t>as</a:t>
            </a:r>
            <a:r>
              <a:rPr lang="de-AT" b="0" dirty="0"/>
              <a:t> </a:t>
            </a:r>
            <a:r>
              <a:rPr lang="de-AT" b="0" dirty="0" err="1"/>
              <a:t>important</a:t>
            </a:r>
            <a:r>
              <a:rPr lang="de-AT" b="0" dirty="0"/>
              <a:t> </a:t>
            </a:r>
            <a:r>
              <a:rPr lang="de-AT" b="0" dirty="0" err="1"/>
              <a:t>as</a:t>
            </a:r>
            <a:r>
              <a:rPr lang="de-AT" b="0" dirty="0"/>
              <a:t> </a:t>
            </a:r>
            <a:r>
              <a:rPr lang="de-AT" b="0" dirty="0" err="1"/>
              <a:t>the</a:t>
            </a:r>
            <a:r>
              <a:rPr lang="de-AT" b="0" dirty="0"/>
              <a:t> </a:t>
            </a:r>
            <a:r>
              <a:rPr lang="de-AT" b="0" dirty="0" err="1"/>
              <a:t>transport</a:t>
            </a:r>
            <a:r>
              <a:rPr lang="de-AT" b="0" dirty="0"/>
              <a:t> </a:t>
            </a:r>
            <a:r>
              <a:rPr lang="de-AT" b="0" dirty="0" err="1"/>
              <a:t>operation</a:t>
            </a:r>
            <a:r>
              <a:rPr lang="de-AT" b="0" dirty="0"/>
              <a:t>. </a:t>
            </a:r>
            <a:r>
              <a:rPr lang="de-AT" b="0" dirty="0" err="1"/>
              <a:t>For</a:t>
            </a:r>
            <a:r>
              <a:rPr lang="de-AT" b="0" dirty="0"/>
              <a:t> a good to </a:t>
            </a:r>
            <a:r>
              <a:rPr lang="de-AT" b="0" dirty="0" err="1"/>
              <a:t>be</a:t>
            </a:r>
            <a:r>
              <a:rPr lang="de-AT" b="0" dirty="0"/>
              <a:t> </a:t>
            </a:r>
            <a:r>
              <a:rPr lang="de-AT" dirty="0" err="1"/>
              <a:t>carried</a:t>
            </a:r>
            <a:r>
              <a:rPr lang="de-AT" b="0" dirty="0"/>
              <a:t> </a:t>
            </a:r>
            <a:r>
              <a:rPr lang="de-AT" b="0" dirty="0" err="1"/>
              <a:t>from</a:t>
            </a:r>
            <a:r>
              <a:rPr lang="de-AT" b="0" dirty="0"/>
              <a:t> </a:t>
            </a:r>
            <a:r>
              <a:rPr lang="de-AT" b="0" dirty="0" err="1"/>
              <a:t>starting</a:t>
            </a:r>
            <a:r>
              <a:rPr lang="de-AT" b="0" dirty="0"/>
              <a:t> </a:t>
            </a:r>
            <a:r>
              <a:rPr lang="de-AT" b="0" dirty="0" err="1"/>
              <a:t>point</a:t>
            </a:r>
            <a:r>
              <a:rPr lang="de-AT" dirty="0"/>
              <a:t> (= </a:t>
            </a:r>
            <a:r>
              <a:rPr lang="de-AT" dirty="0" err="1"/>
              <a:t>source</a:t>
            </a:r>
            <a:r>
              <a:rPr lang="de-AT" dirty="0"/>
              <a:t>) </a:t>
            </a:r>
            <a:r>
              <a:rPr lang="de-AT" b="0" dirty="0" err="1"/>
              <a:t>to</a:t>
            </a:r>
            <a:r>
              <a:rPr lang="de-AT" b="0" dirty="0"/>
              <a:t> </a:t>
            </a:r>
            <a:r>
              <a:rPr lang="de-AT" b="0" dirty="0" err="1"/>
              <a:t>destination</a:t>
            </a:r>
            <a:r>
              <a:rPr lang="de-AT" b="0" dirty="0"/>
              <a:t> (= sink) a carrier or freight </a:t>
            </a:r>
            <a:r>
              <a:rPr lang="de-AT" b="0" dirty="0" err="1"/>
              <a:t>forwarder</a:t>
            </a:r>
            <a:r>
              <a:rPr lang="de-AT" b="0" dirty="0"/>
              <a:t> requires at least one load and a corresponding means of transport. However, not every load can be loaded immediately onto an appropriate means of transport (such as a semitrailer truck for </a:t>
            </a:r>
            <a:r>
              <a:rPr lang="de-AT" b="0" dirty="0" err="1"/>
              <a:t>road</a:t>
            </a:r>
            <a:r>
              <a:rPr lang="de-AT" b="0" dirty="0"/>
              <a:t> </a:t>
            </a:r>
            <a:r>
              <a:rPr lang="de-AT" b="0" dirty="0" err="1"/>
              <a:t>transport</a:t>
            </a:r>
            <a:r>
              <a:rPr lang="de-AT" b="0" dirty="0"/>
              <a:t>). As a rule, loads require "aids" which, according to Kummer, can be subdivided into </a:t>
            </a:r>
            <a:r>
              <a:rPr lang="de-AT" b="0" dirty="0" err="1"/>
              <a:t>loading</a:t>
            </a:r>
            <a:r>
              <a:rPr lang="de-AT" b="0" dirty="0"/>
              <a:t> </a:t>
            </a:r>
            <a:r>
              <a:rPr lang="de-AT" dirty="0" err="1"/>
              <a:t>devices</a:t>
            </a:r>
            <a:r>
              <a:rPr lang="de-AT" b="0" dirty="0"/>
              <a:t>, </a:t>
            </a:r>
            <a:r>
              <a:rPr lang="de-AT" b="0" dirty="0" err="1"/>
              <a:t>carriers</a:t>
            </a:r>
            <a:r>
              <a:rPr lang="de-AT" b="0" dirty="0"/>
              <a:t> and </a:t>
            </a:r>
            <a:r>
              <a:rPr lang="de-AT" b="0" dirty="0" err="1"/>
              <a:t>transport</a:t>
            </a:r>
            <a:r>
              <a:rPr lang="de-AT" b="0" dirty="0"/>
              <a:t> </a:t>
            </a:r>
            <a:r>
              <a:rPr lang="de-AT" dirty="0" err="1"/>
              <a:t>equipment</a:t>
            </a:r>
            <a:r>
              <a:rPr lang="de-AT" b="0" dirty="0"/>
              <a:t>. It should be noted, however, that not every load must use every "aid". The </a:t>
            </a:r>
            <a:r>
              <a:rPr lang="de-AT" b="0" dirty="0" err="1"/>
              <a:t>choice</a:t>
            </a:r>
            <a:r>
              <a:rPr lang="de-AT" b="0" dirty="0"/>
              <a:t> </a:t>
            </a:r>
            <a:r>
              <a:rPr lang="de-AT" b="0" dirty="0" err="1"/>
              <a:t>depends</a:t>
            </a:r>
            <a:r>
              <a:rPr lang="de-AT" b="0" dirty="0"/>
              <a:t> on individual </a:t>
            </a:r>
            <a:r>
              <a:rPr lang="de-AT" b="0" dirty="0" err="1"/>
              <a:t>requirements</a:t>
            </a:r>
            <a:r>
              <a:rPr lang="de-AT" b="0" dirty="0"/>
              <a:t> and must </a:t>
            </a:r>
            <a:r>
              <a:rPr lang="de-AT" b="0" dirty="0" err="1"/>
              <a:t>be</a:t>
            </a:r>
            <a:r>
              <a:rPr lang="de-AT" b="0" dirty="0"/>
              <a:t> </a:t>
            </a:r>
            <a:r>
              <a:rPr lang="de-AT" b="0" dirty="0" err="1"/>
              <a:t>applied</a:t>
            </a:r>
            <a:r>
              <a:rPr lang="de-AT" b="0" dirty="0"/>
              <a:t> </a:t>
            </a:r>
            <a:r>
              <a:rPr lang="de-AT" b="0" dirty="0" err="1"/>
              <a:t>ac</a:t>
            </a:r>
            <a:r>
              <a:rPr lang="de-AT" dirty="0" err="1"/>
              <a:t>cordingly</a:t>
            </a:r>
            <a:r>
              <a:rPr lang="de-AT" b="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de-AT" b="1" dirty="0"/>
          </a:p>
          <a:p>
            <a:pPr marL="0" marR="0" indent="0" algn="l" defTabSz="914400" rtl="0" eaLnBrk="1" fontAlgn="auto" latinLnBrk="0" hangingPunct="1">
              <a:lnSpc>
                <a:spcPct val="100000"/>
              </a:lnSpc>
              <a:spcBef>
                <a:spcPts val="0"/>
              </a:spcBef>
              <a:spcAft>
                <a:spcPts val="0"/>
              </a:spcAft>
              <a:buClrTx/>
              <a:buSzTx/>
              <a:buFontTx/>
              <a:buNone/>
              <a:tabLst/>
              <a:defRPr/>
            </a:pPr>
            <a:endParaRPr lang="de-AT" b="1" dirty="0"/>
          </a:p>
          <a:p>
            <a:pPr marL="0" marR="0" indent="0" algn="l" defTabSz="914400" rtl="0" eaLnBrk="1" fontAlgn="auto" latinLnBrk="0" hangingPunct="1">
              <a:lnSpc>
                <a:spcPct val="100000"/>
              </a:lnSpc>
              <a:spcBef>
                <a:spcPts val="0"/>
              </a:spcBef>
              <a:spcAft>
                <a:spcPts val="0"/>
              </a:spcAft>
              <a:buClrTx/>
              <a:buSzTx/>
              <a:buFontTx/>
              <a:buNone/>
              <a:tabLst/>
              <a:defRPr/>
            </a:pPr>
            <a:r>
              <a:rPr lang="de-AT" b="1" dirty="0"/>
              <a:t>Source:</a:t>
            </a:r>
            <a:r>
              <a:rPr lang="de-DE" dirty="0"/>
              <a:t> own presentation based on Kummer (2010) p. 203</a:t>
            </a:r>
            <a:r>
              <a:rPr lang="de-DE" baseline="0" dirty="0"/>
              <a:t> ff and in cooperation </a:t>
            </a:r>
            <a:r>
              <a:rPr lang="de-DE" baseline="0" dirty="0" err="1"/>
              <a:t>with</a:t>
            </a:r>
            <a:r>
              <a:rPr lang="de-DE" baseline="0" dirty="0"/>
              <a:t> </a:t>
            </a:r>
            <a:r>
              <a:rPr lang="de-AT" sz="1200" kern="1200" dirty="0">
                <a:solidFill>
                  <a:schemeClr val="tx1"/>
                </a:solidFill>
                <a:effectLst/>
                <a:latin typeface="+mn-lt"/>
                <a:ea typeface="+mn-ea"/>
                <a:cs typeface="+mn-cs"/>
              </a:rPr>
              <a:t>Mario Dobrovnik, </a:t>
            </a:r>
            <a:r>
              <a:rPr lang="de-AT" sz="1200" kern="1200" dirty="0" err="1">
                <a:solidFill>
                  <a:schemeClr val="tx1"/>
                </a:solidFill>
                <a:effectLst/>
                <a:latin typeface="+mn-lt"/>
                <a:ea typeface="+mn-ea"/>
                <a:cs typeface="+mn-cs"/>
              </a:rPr>
              <a:t>MSc</a:t>
            </a:r>
            <a:r>
              <a:rPr lang="de-AT" sz="1200" kern="1200" dirty="0">
                <a:solidFill>
                  <a:schemeClr val="tx1"/>
                </a:solidFill>
                <a:effectLst/>
                <a:latin typeface="+mn-lt"/>
                <a:ea typeface="+mn-ea"/>
                <a:cs typeface="+mn-cs"/>
              </a:rPr>
              <a:t>. (</a:t>
            </a:r>
            <a:r>
              <a:rPr lang="de-AT" dirty="0"/>
              <a:t>University </a:t>
            </a:r>
            <a:r>
              <a:rPr lang="de-AT" dirty="0" err="1"/>
              <a:t>of</a:t>
            </a:r>
            <a:r>
              <a:rPr lang="de-AT" dirty="0"/>
              <a:t> Economics and Business Administration Vienna, </a:t>
            </a:r>
            <a:r>
              <a:rPr lang="de-AT" sz="1200" kern="1200" dirty="0">
                <a:solidFill>
                  <a:schemeClr val="tx1"/>
                </a:solidFill>
                <a:effectLst/>
                <a:latin typeface="+mn-lt"/>
                <a:ea typeface="+mn-ea"/>
                <a:cs typeface="+mn-cs"/>
              </a:rPr>
              <a:t>Institute of Transport Economics</a:t>
            </a:r>
            <a:r>
              <a:rPr lang="de-AT" sz="1200" kern="1200" baseline="0" dirty="0">
                <a:solidFill>
                  <a:schemeClr val="tx1"/>
                </a:solidFill>
                <a:effectLst/>
                <a:latin typeface="+mn-lt"/>
                <a:ea typeface="+mn-ea"/>
                <a:cs typeface="+mn-cs"/>
              </a:rPr>
              <a:t> and </a:t>
            </a:r>
            <a:r>
              <a:rPr lang="de-AT" sz="1200" kern="1200" baseline="0" dirty="0" err="1">
                <a:solidFill>
                  <a:schemeClr val="tx1"/>
                </a:solidFill>
                <a:effectLst/>
                <a:latin typeface="+mn-lt"/>
                <a:ea typeface="+mn-ea"/>
                <a:cs typeface="+mn-cs"/>
              </a:rPr>
              <a:t>Logistics</a:t>
            </a:r>
            <a:r>
              <a:rPr lang="de-AT" sz="1200" kern="1200" baseline="0" dirty="0">
                <a:solidFill>
                  <a:schemeClr val="tx1"/>
                </a:solidFill>
                <a:effectLst/>
                <a:latin typeface="+mn-lt"/>
                <a:ea typeface="+mn-ea"/>
                <a:cs typeface="+mn-cs"/>
              </a:rPr>
              <a:t>)</a:t>
            </a:r>
            <a:endParaRPr lang="de-A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AT" b="1" dirty="0"/>
          </a:p>
        </p:txBody>
      </p:sp>
      <p:sp>
        <p:nvSpPr>
          <p:cNvPr id="4" name="Foliennummernplatzhalter 3"/>
          <p:cNvSpPr>
            <a:spLocks noGrp="1"/>
          </p:cNvSpPr>
          <p:nvPr>
            <p:ph type="sldNum" sz="quarter" idx="10"/>
          </p:nvPr>
        </p:nvSpPr>
        <p:spPr/>
        <p:txBody>
          <a:bodyPr/>
          <a:lstStyle/>
          <a:p>
            <a:fld id="{CA9937D2-6117-4881-B88D-D373CF5AE833}" type="slidenum">
              <a:rPr lang="de-AT" smtClean="0"/>
              <a:t>13</a:t>
            </a:fld>
            <a:endParaRPr lang="de-AT" dirty="0"/>
          </a:p>
        </p:txBody>
      </p:sp>
    </p:spTree>
    <p:extLst>
      <p:ext uri="{BB962C8B-B14F-4D97-AF65-F5344CB8AC3E}">
        <p14:creationId xmlns:p14="http://schemas.microsoft.com/office/powerpoint/2010/main" val="1674255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CA9937D2-6117-4881-B88D-D373CF5AE833}" type="slidenum">
              <a:rPr lang="de-AT" smtClean="0"/>
              <a:t>14</a:t>
            </a:fld>
            <a:endParaRPr lang="de-AT" dirty="0"/>
          </a:p>
        </p:txBody>
      </p:sp>
    </p:spTree>
    <p:extLst>
      <p:ext uri="{BB962C8B-B14F-4D97-AF65-F5344CB8AC3E}">
        <p14:creationId xmlns:p14="http://schemas.microsoft.com/office/powerpoint/2010/main" val="216048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a:t>Like in </a:t>
            </a:r>
            <a:r>
              <a:rPr lang="de-AT" b="0" dirty="0" err="1"/>
              <a:t>any</a:t>
            </a:r>
            <a:r>
              <a:rPr lang="de-AT" b="0" dirty="0"/>
              <a:t> other company, road haulage operators have to calculate their costs in order to sell their services to different customers at a good price. </a:t>
            </a:r>
            <a:r>
              <a:rPr lang="de-AT" b="0" dirty="0" err="1"/>
              <a:t>According</a:t>
            </a:r>
            <a:r>
              <a:rPr lang="de-AT" b="0" dirty="0"/>
              <a:t> </a:t>
            </a:r>
            <a:r>
              <a:rPr lang="de-AT" b="0" dirty="0" err="1"/>
              <a:t>to</a:t>
            </a:r>
            <a:r>
              <a:rPr lang="de-AT" b="0" dirty="0"/>
              <a:t> cost accounting, both fixed (i.e. </a:t>
            </a:r>
            <a:r>
              <a:rPr lang="de-AT" dirty="0" err="1"/>
              <a:t>activity</a:t>
            </a:r>
            <a:r>
              <a:rPr lang="de-AT" b="0" dirty="0"/>
              <a:t>-independent) and variable (i.e. </a:t>
            </a:r>
            <a:r>
              <a:rPr lang="de-AT" dirty="0" err="1"/>
              <a:t>activity</a:t>
            </a:r>
            <a:r>
              <a:rPr lang="de-AT" b="0" dirty="0" err="1"/>
              <a:t>-dependent</a:t>
            </a:r>
            <a:r>
              <a:rPr lang="de-AT" b="0" dirty="0"/>
              <a:t>) </a:t>
            </a:r>
            <a:r>
              <a:rPr lang="de-AT" b="0" dirty="0" err="1"/>
              <a:t>costs</a:t>
            </a:r>
            <a:r>
              <a:rPr lang="de-AT" b="0" dirty="0"/>
              <a:t> </a:t>
            </a:r>
            <a:r>
              <a:rPr lang="de-AT" dirty="0" err="1"/>
              <a:t>are</a:t>
            </a:r>
            <a:r>
              <a:rPr lang="de-AT" dirty="0"/>
              <a:t> </a:t>
            </a:r>
            <a:r>
              <a:rPr lang="de-AT" dirty="0" err="1"/>
              <a:t>part</a:t>
            </a:r>
            <a:r>
              <a:rPr lang="de-AT" dirty="0"/>
              <a:t> </a:t>
            </a:r>
            <a:r>
              <a:rPr lang="de-AT" dirty="0" err="1"/>
              <a:t>of</a:t>
            </a:r>
            <a:r>
              <a:rPr lang="de-AT" dirty="0"/>
              <a:t> </a:t>
            </a:r>
            <a:r>
              <a:rPr lang="de-AT" dirty="0" err="1"/>
              <a:t>road</a:t>
            </a:r>
            <a:r>
              <a:rPr lang="de-AT" dirty="0"/>
              <a:t> </a:t>
            </a:r>
            <a:r>
              <a:rPr lang="de-AT" dirty="0" err="1"/>
              <a:t>transport</a:t>
            </a:r>
            <a:r>
              <a:rPr lang="de-AT" dirty="0"/>
              <a:t> </a:t>
            </a:r>
            <a:r>
              <a:rPr lang="de-AT" dirty="0" err="1"/>
              <a:t>calculation</a:t>
            </a:r>
            <a:r>
              <a:rPr lang="de-AT" b="0" dirty="0"/>
              <a:t>. The long-term goal is to cover all </a:t>
            </a:r>
            <a:r>
              <a:rPr lang="de-AT" b="0" dirty="0" err="1"/>
              <a:t>costs</a:t>
            </a:r>
            <a:r>
              <a:rPr lang="de-AT" b="0" dirty="0"/>
              <a:t> to </a:t>
            </a:r>
            <a:r>
              <a:rPr lang="de-AT" b="0" dirty="0" err="1"/>
              <a:t>guarantee</a:t>
            </a:r>
            <a:r>
              <a:rPr lang="de-AT" b="0" dirty="0"/>
              <a:t> </a:t>
            </a:r>
            <a:r>
              <a:rPr lang="de-AT" dirty="0" err="1"/>
              <a:t>further</a:t>
            </a:r>
            <a:r>
              <a:rPr lang="de-AT" dirty="0"/>
              <a:t> </a:t>
            </a:r>
            <a:r>
              <a:rPr lang="de-AT" dirty="0" err="1"/>
              <a:t>liquidity</a:t>
            </a:r>
            <a:r>
              <a:rPr lang="de-AT" dirty="0"/>
              <a:t> </a:t>
            </a:r>
            <a:r>
              <a:rPr lang="de-AT" b="0" dirty="0" err="1"/>
              <a:t>of</a:t>
            </a:r>
            <a:r>
              <a:rPr lang="de-AT" b="0" dirty="0"/>
              <a:t> the company.</a:t>
            </a:r>
          </a:p>
          <a:p>
            <a:r>
              <a:rPr lang="de-AT" dirty="0"/>
              <a:t>I</a:t>
            </a:r>
            <a:r>
              <a:rPr lang="de-AT" b="0" dirty="0"/>
              <a:t>ndividual costs are taken into </a:t>
            </a:r>
            <a:r>
              <a:rPr lang="de-AT" b="0" dirty="0" err="1"/>
              <a:t>account</a:t>
            </a:r>
            <a:r>
              <a:rPr lang="de-AT" b="0" dirty="0"/>
              <a:t> </a:t>
            </a:r>
            <a:r>
              <a:rPr lang="de-AT" dirty="0" err="1"/>
              <a:t>as</a:t>
            </a:r>
            <a:r>
              <a:rPr lang="de-AT" b="0" dirty="0"/>
              <a:t> kilometre rates (</a:t>
            </a:r>
            <a:r>
              <a:rPr lang="de-AT" b="0" dirty="0" err="1"/>
              <a:t>to</a:t>
            </a:r>
            <a:r>
              <a:rPr lang="de-AT" b="0" dirty="0"/>
              <a:t> </a:t>
            </a:r>
            <a:r>
              <a:rPr lang="de-AT" b="0" dirty="0" err="1"/>
              <a:t>cover</a:t>
            </a:r>
            <a:r>
              <a:rPr lang="de-AT" dirty="0"/>
              <a:t> </a:t>
            </a:r>
            <a:r>
              <a:rPr lang="de-AT" b="0" dirty="0"/>
              <a:t>variable costs </a:t>
            </a:r>
            <a:r>
              <a:rPr lang="de-AT" b="0" dirty="0" err="1"/>
              <a:t>based</a:t>
            </a:r>
            <a:r>
              <a:rPr lang="de-AT" b="0" dirty="0"/>
              <a:t> on annual </a:t>
            </a:r>
            <a:r>
              <a:rPr lang="de-AT" b="0" dirty="0" err="1"/>
              <a:t>average</a:t>
            </a:r>
            <a:r>
              <a:rPr lang="de-AT" b="0" dirty="0"/>
              <a:t> </a:t>
            </a:r>
            <a:r>
              <a:rPr lang="de-AT" b="0" dirty="0" err="1"/>
              <a:t>mileage</a:t>
            </a:r>
            <a:r>
              <a:rPr lang="de-AT" b="0" dirty="0"/>
              <a:t>) and daily rates (to cover the pro rata fixed costs broken down by operating days) as part </a:t>
            </a:r>
            <a:r>
              <a:rPr lang="de-AT" b="0" dirty="0" err="1"/>
              <a:t>of</a:t>
            </a:r>
            <a:r>
              <a:rPr lang="de-AT" b="0" dirty="0"/>
              <a:t> </a:t>
            </a:r>
            <a:r>
              <a:rPr lang="de-AT" b="0" dirty="0" err="1"/>
              <a:t>road</a:t>
            </a:r>
            <a:r>
              <a:rPr lang="de-AT" b="0" dirty="0"/>
              <a:t> transport calculation.</a:t>
            </a:r>
          </a:p>
          <a:p>
            <a:endParaRPr lang="de-AT" b="1" dirty="0"/>
          </a:p>
          <a:p>
            <a:r>
              <a:rPr lang="de-AT" b="1" dirty="0"/>
              <a:t>Source:</a:t>
            </a:r>
            <a:r>
              <a:rPr lang="de-AT" b="0" baseline="0" dirty="0"/>
              <a:t> Cf. </a:t>
            </a:r>
            <a:r>
              <a:rPr lang="de-DE" dirty="0"/>
              <a:t>Kummer (2010) p. 88, 345 ff.</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15</a:t>
            </a:fld>
            <a:endParaRPr lang="de-AT" dirty="0"/>
          </a:p>
        </p:txBody>
      </p:sp>
    </p:spTree>
    <p:extLst>
      <p:ext uri="{BB962C8B-B14F-4D97-AF65-F5344CB8AC3E}">
        <p14:creationId xmlns:p14="http://schemas.microsoft.com/office/powerpoint/2010/main" val="372309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Tolls and user charges are collected </a:t>
            </a:r>
            <a:r>
              <a:rPr lang="de-AT" b="0" dirty="0" err="1"/>
              <a:t>by</a:t>
            </a:r>
            <a:r>
              <a:rPr lang="de-AT" b="0" dirty="0"/>
              <a:t> ASFINAG (Autobahnen- und Schnellstraßen-Finanzierungs-Aktiengesellschaft).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In the "GO Maut" (Engl. </a:t>
            </a:r>
            <a:r>
              <a:rPr lang="de-AT" dirty="0"/>
              <a:t>t</a:t>
            </a:r>
            <a:r>
              <a:rPr lang="de-AT" b="0" dirty="0"/>
              <a:t>oll) </a:t>
            </a:r>
            <a:r>
              <a:rPr lang="de-AT" b="0" dirty="0" err="1"/>
              <a:t>system</a:t>
            </a:r>
            <a:r>
              <a:rPr lang="de-AT" b="0" dirty="0"/>
              <a:t>, toll </a:t>
            </a:r>
            <a:r>
              <a:rPr lang="de-AT" b="0" dirty="0" err="1"/>
              <a:t>fees</a:t>
            </a:r>
            <a:r>
              <a:rPr lang="de-AT" b="0" dirty="0"/>
              <a:t> </a:t>
            </a:r>
            <a:r>
              <a:rPr lang="de-AT" b="0" dirty="0" err="1"/>
              <a:t>depend</a:t>
            </a:r>
            <a:r>
              <a:rPr lang="de-AT" b="0" dirty="0"/>
              <a:t> on distance travelled. </a:t>
            </a:r>
            <a:r>
              <a:rPr lang="de-AT" dirty="0"/>
              <a:t>H</a:t>
            </a:r>
            <a:r>
              <a:rPr lang="de-AT" b="0" dirty="0"/>
              <a:t>igh-level </a:t>
            </a:r>
            <a:r>
              <a:rPr lang="de-AT" b="0" dirty="0" err="1"/>
              <a:t>road</a:t>
            </a:r>
            <a:r>
              <a:rPr lang="de-AT" b="0" dirty="0"/>
              <a:t> </a:t>
            </a:r>
            <a:r>
              <a:rPr lang="de-AT" b="0" dirty="0" err="1"/>
              <a:t>network</a:t>
            </a:r>
            <a:r>
              <a:rPr lang="de-AT" b="0" dirty="0"/>
              <a:t> </a:t>
            </a:r>
            <a:r>
              <a:rPr lang="de-AT" b="0" dirty="0" err="1"/>
              <a:t>use</a:t>
            </a:r>
            <a:r>
              <a:rPr lang="de-AT" b="0" dirty="0"/>
              <a:t> (= primary road </a:t>
            </a:r>
            <a:r>
              <a:rPr lang="de-AT" b="0" dirty="0" err="1"/>
              <a:t>network</a:t>
            </a:r>
            <a:r>
              <a:rPr lang="de-AT" b="0" dirty="0"/>
              <a:t>) </a:t>
            </a:r>
            <a:r>
              <a:rPr lang="de-AT" b="0" dirty="0" err="1"/>
              <a:t>incurs</a:t>
            </a:r>
            <a:r>
              <a:rPr lang="de-AT" b="0" dirty="0"/>
              <a:t> a corresponding fee. This means that each distance travelled is calculated separately or anew and no one-off amount is charged, as with the "Vignette" system. </a:t>
            </a:r>
            <a:r>
              <a:rPr lang="de-AT" dirty="0"/>
              <a:t>I</a:t>
            </a:r>
            <a:r>
              <a:rPr lang="de-AT" b="0" dirty="0"/>
              <a:t>ndividual </a:t>
            </a:r>
            <a:r>
              <a:rPr lang="de-AT" b="0" dirty="0" err="1"/>
              <a:t>tariffs</a:t>
            </a:r>
            <a:r>
              <a:rPr lang="de-AT" b="0" dirty="0"/>
              <a:t> </a:t>
            </a:r>
            <a:r>
              <a:rPr lang="de-AT" dirty="0" err="1"/>
              <a:t>depend</a:t>
            </a:r>
            <a:r>
              <a:rPr lang="de-AT" dirty="0"/>
              <a:t> on </a:t>
            </a:r>
            <a:r>
              <a:rPr lang="de-AT" dirty="0" err="1"/>
              <a:t>the</a:t>
            </a:r>
            <a:r>
              <a:rPr lang="de-AT" dirty="0"/>
              <a:t> </a:t>
            </a:r>
            <a:r>
              <a:rPr lang="de-AT" b="0" dirty="0" err="1"/>
              <a:t>number</a:t>
            </a:r>
            <a:r>
              <a:rPr lang="de-AT" b="0" dirty="0"/>
              <a:t> of axles and the respective emission class. The following applies: the better the emission class, the </a:t>
            </a:r>
            <a:r>
              <a:rPr lang="de-AT" b="0" dirty="0" err="1"/>
              <a:t>lower</a:t>
            </a:r>
            <a:r>
              <a:rPr lang="de-AT" b="0" dirty="0"/>
              <a:t> </a:t>
            </a:r>
            <a:r>
              <a:rPr lang="de-AT" b="0" dirty="0" err="1"/>
              <a:t>the</a:t>
            </a:r>
            <a:r>
              <a:rPr lang="de-AT" b="0" dirty="0"/>
              <a:t> </a:t>
            </a:r>
            <a:r>
              <a:rPr lang="de-AT" b="0" dirty="0" err="1"/>
              <a:t>applied</a:t>
            </a:r>
            <a:r>
              <a:rPr lang="de-AT" b="0" dirty="0"/>
              <a:t> </a:t>
            </a:r>
            <a:r>
              <a:rPr lang="de-AT" b="0" dirty="0" err="1"/>
              <a:t>tariff</a:t>
            </a:r>
            <a:r>
              <a:rPr lang="de-AT" b="0" dirty="0"/>
              <a:t>. The distance travelled by the vehicle is </a:t>
            </a:r>
            <a:r>
              <a:rPr lang="de-AT" b="0" dirty="0" err="1"/>
              <a:t>recorded</a:t>
            </a:r>
            <a:r>
              <a:rPr lang="de-AT" b="0" dirty="0"/>
              <a:t> </a:t>
            </a:r>
            <a:r>
              <a:rPr lang="de-AT" dirty="0" err="1"/>
              <a:t>by</a:t>
            </a:r>
            <a:r>
              <a:rPr lang="de-AT" dirty="0"/>
              <a:t> a</a:t>
            </a:r>
            <a:r>
              <a:rPr lang="de-AT" b="0" dirty="0"/>
              <a:t> mobile </a:t>
            </a:r>
            <a:r>
              <a:rPr lang="de-AT" b="0" dirty="0" err="1"/>
              <a:t>device</a:t>
            </a:r>
            <a:r>
              <a:rPr lang="de-AT" dirty="0"/>
              <a:t>,</a:t>
            </a:r>
            <a:r>
              <a:rPr lang="de-AT" b="0" dirty="0"/>
              <a:t> the "GO Box", which must be placed inside the </a:t>
            </a:r>
            <a:r>
              <a:rPr lang="de-AT" b="0" dirty="0" err="1"/>
              <a:t>vehicle</a:t>
            </a:r>
            <a:r>
              <a:rPr lang="de-AT" b="0" dirty="0"/>
              <a:t> on </a:t>
            </a:r>
            <a:r>
              <a:rPr lang="de-AT" b="0" dirty="0" err="1"/>
              <a:t>the</a:t>
            </a:r>
            <a:r>
              <a:rPr lang="de-AT" b="0" dirty="0"/>
              <a:t> </a:t>
            </a:r>
            <a:r>
              <a:rPr lang="de-AT" b="0" dirty="0" err="1"/>
              <a:t>windscreen</a:t>
            </a:r>
            <a:r>
              <a:rPr lang="de-AT" b="0" dirty="0"/>
              <a:t>. The "GO Box" </a:t>
            </a:r>
            <a:r>
              <a:rPr lang="de-AT" dirty="0" err="1"/>
              <a:t>employ</a:t>
            </a:r>
            <a:r>
              <a:rPr lang="de-AT" b="0" dirty="0" err="1"/>
              <a:t>s</a:t>
            </a:r>
            <a:r>
              <a:rPr lang="de-AT" b="0" dirty="0"/>
              <a:t> </a:t>
            </a:r>
            <a:r>
              <a:rPr lang="de-AT" b="0" dirty="0" err="1"/>
              <a:t>microwave</a:t>
            </a:r>
            <a:r>
              <a:rPr lang="de-AT" b="0" dirty="0"/>
              <a:t> </a:t>
            </a:r>
            <a:r>
              <a:rPr lang="de-AT" b="0" dirty="0" err="1"/>
              <a:t>technology</a:t>
            </a:r>
            <a:r>
              <a:rPr lang="de-AT" dirty="0"/>
              <a:t>, a </a:t>
            </a:r>
            <a:r>
              <a:rPr lang="de-AT" b="0" dirty="0"/>
              <a:t>form of </a:t>
            </a:r>
            <a:r>
              <a:rPr lang="de-AT" b="0" dirty="0" err="1"/>
              <a:t>data</a:t>
            </a:r>
            <a:r>
              <a:rPr lang="de-AT" b="0" dirty="0"/>
              <a:t> </a:t>
            </a:r>
            <a:r>
              <a:rPr lang="de-AT" b="0" dirty="0" err="1"/>
              <a:t>transmission</a:t>
            </a:r>
            <a:r>
              <a:rPr lang="de-AT" b="0" dirty="0"/>
              <a:t>, to communicate with a toll portal (= a kind of thin steel bridge stretched across the road), which forms the basis </a:t>
            </a:r>
            <a:r>
              <a:rPr lang="de-AT" b="0" dirty="0" err="1"/>
              <a:t>for</a:t>
            </a:r>
            <a:r>
              <a:rPr lang="de-AT" b="0" dirty="0"/>
              <a:t> toll </a:t>
            </a:r>
            <a:r>
              <a:rPr lang="de-AT" b="0" dirty="0" err="1"/>
              <a:t>calculation</a:t>
            </a:r>
            <a:r>
              <a:rPr lang="de-AT" b="0" dirty="0"/>
              <a:t>. The advantage of the Austrian toll system is that the toll debit is not influenced by the lane used or the selected speed. This principle is also known in science as the "</a:t>
            </a:r>
            <a:r>
              <a:rPr lang="de-AT" b="0" dirty="0" err="1"/>
              <a:t>Multilane-Free-Flow</a:t>
            </a:r>
            <a:r>
              <a:rPr lang="de-AT" b="0" dirty="0"/>
              <a: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err="1">
                <a:solidFill>
                  <a:schemeClr val="tx1"/>
                </a:solidFill>
                <a:effectLst/>
                <a:latin typeface="+mn-lt"/>
                <a:ea typeface="+mn-ea"/>
                <a:cs typeface="+mn-cs"/>
              </a:rPr>
              <a:t>It</a:t>
            </a:r>
            <a:r>
              <a:rPr lang="de-AT" sz="1200" kern="1200" dirty="0">
                <a:solidFill>
                  <a:schemeClr val="tx1"/>
                </a:solidFill>
                <a:effectLst/>
                <a:latin typeface="+mn-lt"/>
                <a:ea typeface="+mn-ea"/>
                <a:cs typeface="+mn-cs"/>
              </a:rPr>
              <a:t> should be noted that special fares apply on certain </a:t>
            </a:r>
            <a:r>
              <a:rPr lang="de-AT" sz="1200" kern="1200" dirty="0" err="1">
                <a:solidFill>
                  <a:schemeClr val="tx1"/>
                </a:solidFill>
                <a:effectLst/>
                <a:latin typeface="+mn-lt"/>
                <a:ea typeface="+mn-ea"/>
                <a:cs typeface="+mn-cs"/>
              </a:rPr>
              <a:t>routes</a:t>
            </a:r>
            <a:r>
              <a:rPr lang="de-AT" sz="1200" kern="1200" dirty="0">
                <a:solidFill>
                  <a:schemeClr val="tx1"/>
                </a:solidFill>
                <a:effectLst/>
                <a:latin typeface="+mn-lt"/>
                <a:ea typeface="+mn-ea"/>
                <a:cs typeface="+mn-cs"/>
              </a:rPr>
              <a:t> in Austria (e.g. Pyhrn </a:t>
            </a:r>
            <a:r>
              <a:rPr lang="de-AT" sz="1200" kern="1200" dirty="0" err="1">
                <a:solidFill>
                  <a:schemeClr val="tx1"/>
                </a:solidFill>
                <a:effectLst/>
                <a:latin typeface="+mn-lt"/>
                <a:ea typeface="+mn-ea"/>
                <a:cs typeface="+mn-cs"/>
              </a:rPr>
              <a:t>or</a:t>
            </a:r>
            <a:r>
              <a:rPr lang="de-AT" sz="1200" kern="1200" dirty="0">
                <a:solidFill>
                  <a:schemeClr val="tx1"/>
                </a:solidFill>
                <a:effectLst/>
                <a:latin typeface="+mn-lt"/>
                <a:ea typeface="+mn-ea"/>
                <a:cs typeface="+mn-cs"/>
              </a:rPr>
              <a:t> Tauern </a:t>
            </a:r>
            <a:r>
              <a:rPr lang="de-AT" sz="1200" kern="1200" dirty="0" err="1">
                <a:solidFill>
                  <a:schemeClr val="tx1"/>
                </a:solidFill>
                <a:effectLst/>
                <a:latin typeface="+mn-lt"/>
                <a:ea typeface="+mn-ea"/>
                <a:cs typeface="+mn-cs"/>
              </a:rPr>
              <a:t>motorways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added</a:t>
            </a:r>
            <a:r>
              <a:rPr lang="de-AT" sz="1200" kern="1200" dirty="0">
                <a:solidFill>
                  <a:schemeClr val="tx1"/>
                </a:solidFill>
                <a:effectLst/>
                <a:latin typeface="+mn-lt"/>
                <a:ea typeface="+mn-ea"/>
                <a:cs typeface="+mn-cs"/>
              </a:rPr>
              <a:t> to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tolls</a:t>
            </a:r>
            <a:r>
              <a:rPr lang="de-AT" sz="1200" kern="1200" dirty="0">
                <a:solidFill>
                  <a:schemeClr val="tx1"/>
                </a:solidFill>
                <a:effectLst/>
                <a:latin typeface="+mn-lt"/>
                <a:ea typeface="+mn-ea"/>
                <a:cs typeface="+mn-cs"/>
              </a:rPr>
              <a:t> already paid under the "Vignette" or "GO Maut" system.</a:t>
            </a:r>
            <a:endParaRPr lang="de-AT"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a:t>Source:</a:t>
            </a:r>
            <a:r>
              <a:rPr lang="de-AT" b="0" baseline="0" dirty="0"/>
              <a:t> Cf. </a:t>
            </a:r>
            <a:r>
              <a:rPr lang="de-AT" baseline="0" dirty="0"/>
              <a:t>ASFINAG (2016b) online; Cf. ASFINAG (2017) online; Cf. ASFINAG (2016c) online.</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16</a:t>
            </a:fld>
            <a:endParaRPr lang="de-AT" dirty="0"/>
          </a:p>
        </p:txBody>
      </p:sp>
    </p:spTree>
    <p:extLst>
      <p:ext uri="{BB962C8B-B14F-4D97-AF65-F5344CB8AC3E}">
        <p14:creationId xmlns:p14="http://schemas.microsoft.com/office/powerpoint/2010/main" val="159626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a:t>Image:</a:t>
            </a:r>
            <a:r>
              <a:rPr lang="de-AT" baseline="0" dirty="0"/>
              <a:t> ASFINAG (2019): https://www.go-maut.at/portal/faces/pages/common/portal.xhtml</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17</a:t>
            </a:fld>
            <a:endParaRPr lang="de-AT" dirty="0"/>
          </a:p>
        </p:txBody>
      </p:sp>
    </p:spTree>
    <p:extLst>
      <p:ext uri="{BB962C8B-B14F-4D97-AF65-F5344CB8AC3E}">
        <p14:creationId xmlns:p14="http://schemas.microsoft.com/office/powerpoint/2010/main" val="209661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CA9937D2-6117-4881-B88D-D373CF5AE833}" type="slidenum">
              <a:rPr lang="de-AT" smtClean="0"/>
              <a:t>18</a:t>
            </a:fld>
            <a:endParaRPr lang="de-AT" dirty="0"/>
          </a:p>
        </p:txBody>
      </p:sp>
    </p:spTree>
    <p:extLst>
      <p:ext uri="{BB962C8B-B14F-4D97-AF65-F5344CB8AC3E}">
        <p14:creationId xmlns:p14="http://schemas.microsoft.com/office/powerpoint/2010/main" val="324700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err="1"/>
              <a:t>Introduction</a:t>
            </a:r>
            <a:r>
              <a:rPr lang="de-AT" b="1" dirty="0"/>
              <a:t>:</a:t>
            </a:r>
          </a:p>
          <a:p>
            <a:r>
              <a:rPr lang="de-AT" baseline="0" dirty="0"/>
              <a:t>You </a:t>
            </a:r>
            <a:r>
              <a:rPr lang="de-AT" baseline="0" dirty="0" err="1"/>
              <a:t>can</a:t>
            </a:r>
            <a:r>
              <a:rPr lang="de-AT" baseline="0" dirty="0"/>
              <a:t> </a:t>
            </a:r>
            <a:r>
              <a:rPr lang="de-AT" dirty="0" err="1"/>
              <a:t>either</a:t>
            </a:r>
            <a:r>
              <a:rPr lang="de-AT" dirty="0"/>
              <a:t> </a:t>
            </a:r>
            <a:r>
              <a:rPr lang="de-AT" dirty="0" err="1"/>
              <a:t>use</a:t>
            </a:r>
            <a:r>
              <a:rPr lang="de-AT" dirty="0"/>
              <a:t> </a:t>
            </a:r>
            <a:r>
              <a:rPr lang="de-AT" baseline="0" dirty="0" err="1"/>
              <a:t>this</a:t>
            </a:r>
            <a:r>
              <a:rPr lang="de-AT" baseline="0" dirty="0"/>
              <a:t> slide as a starting </a:t>
            </a:r>
            <a:r>
              <a:rPr lang="de-AT" baseline="0" dirty="0" err="1"/>
              <a:t>point</a:t>
            </a:r>
            <a:r>
              <a:rPr lang="de-AT" baseline="0" dirty="0"/>
              <a:t> </a:t>
            </a:r>
            <a:r>
              <a:rPr lang="de-AT" baseline="0" dirty="0" err="1"/>
              <a:t>or</a:t>
            </a:r>
            <a:r>
              <a:rPr lang="de-AT" baseline="0" dirty="0"/>
              <a:t>, </a:t>
            </a:r>
            <a:r>
              <a:rPr lang="de-AT" dirty="0" err="1"/>
              <a:t>a</a:t>
            </a:r>
            <a:r>
              <a:rPr lang="de-AT" baseline="0" dirty="0" err="1"/>
              <a:t>lternatively</a:t>
            </a:r>
            <a:r>
              <a:rPr lang="de-AT" baseline="0" dirty="0"/>
              <a:t>, use the </a:t>
            </a:r>
            <a:r>
              <a:rPr lang="de-AT" baseline="0" dirty="0" err="1"/>
              <a:t>remaining</a:t>
            </a:r>
            <a:r>
              <a:rPr lang="de-AT" baseline="0" dirty="0"/>
              <a:t> </a:t>
            </a:r>
            <a:r>
              <a:rPr lang="de-AT" dirty="0" err="1"/>
              <a:t>suggestions</a:t>
            </a:r>
            <a:r>
              <a:rPr lang="de-AT" baseline="0" dirty="0"/>
              <a:t> </a:t>
            </a:r>
            <a:r>
              <a:rPr lang="de-AT" baseline="0" dirty="0" err="1"/>
              <a:t>from</a:t>
            </a:r>
            <a:r>
              <a:rPr lang="de-AT" baseline="0" dirty="0"/>
              <a:t> </a:t>
            </a:r>
            <a:r>
              <a:rPr lang="de-AT" baseline="0" dirty="0" err="1"/>
              <a:t>the</a:t>
            </a:r>
            <a:r>
              <a:rPr lang="de-AT" baseline="0" dirty="0"/>
              <a:t> </a:t>
            </a:r>
            <a:r>
              <a:rPr lang="de-AT" baseline="0" dirty="0" err="1"/>
              <a:t>collection</a:t>
            </a:r>
            <a:r>
              <a:rPr lang="de-AT" baseline="0" dirty="0"/>
              <a:t> </a:t>
            </a:r>
            <a:r>
              <a:rPr lang="de-AT" baseline="0" dirty="0" err="1"/>
              <a:t>of</a:t>
            </a:r>
            <a:r>
              <a:rPr lang="de-AT" baseline="0" dirty="0"/>
              <a:t> </a:t>
            </a:r>
            <a:r>
              <a:rPr lang="de-AT" dirty="0" err="1"/>
              <a:t>warm-up</a:t>
            </a:r>
            <a:r>
              <a:rPr lang="de-AT" dirty="0"/>
              <a:t> </a:t>
            </a:r>
            <a:r>
              <a:rPr lang="de-AT" dirty="0" err="1"/>
              <a:t>activities</a:t>
            </a:r>
            <a:r>
              <a:rPr lang="de-AT" baseline="0" dirty="0"/>
              <a:t> .</a:t>
            </a:r>
          </a:p>
          <a:p>
            <a:endParaRPr lang="de-AT" baseline="0" dirty="0"/>
          </a:p>
          <a:p>
            <a:r>
              <a:rPr lang="de-AT" b="1" dirty="0"/>
              <a:t>Use</a:t>
            </a:r>
            <a:r>
              <a:rPr lang="de-AT" b="1" baseline="0" dirty="0"/>
              <a:t>:</a:t>
            </a:r>
          </a:p>
          <a:p>
            <a:r>
              <a:rPr lang="de-AT" b="0" dirty="0"/>
              <a:t>F</a:t>
            </a:r>
            <a:r>
              <a:rPr lang="de-AT" baseline="0" dirty="0"/>
              <a:t>ind out </a:t>
            </a:r>
            <a:r>
              <a:rPr lang="de-AT" baseline="0" dirty="0" err="1"/>
              <a:t>about</a:t>
            </a:r>
            <a:r>
              <a:rPr lang="de-AT" baseline="0" dirty="0"/>
              <a:t> </a:t>
            </a:r>
            <a:r>
              <a:rPr lang="de-AT" baseline="0" dirty="0" err="1"/>
              <a:t>your</a:t>
            </a:r>
            <a:r>
              <a:rPr lang="de-AT" baseline="0" dirty="0"/>
              <a:t> </a:t>
            </a:r>
            <a:r>
              <a:rPr lang="de-AT" baseline="0" dirty="0" err="1"/>
              <a:t>pupils</a:t>
            </a:r>
            <a:r>
              <a:rPr lang="de-AT" dirty="0"/>
              <a:t>‘ </a:t>
            </a:r>
            <a:r>
              <a:rPr lang="de-AT" dirty="0" err="1"/>
              <a:t>attitudes</a:t>
            </a:r>
            <a:r>
              <a:rPr lang="de-AT" dirty="0"/>
              <a:t> </a:t>
            </a:r>
            <a:r>
              <a:rPr lang="de-AT" dirty="0" err="1"/>
              <a:t>towards</a:t>
            </a:r>
            <a:r>
              <a:rPr lang="de-AT" dirty="0"/>
              <a:t> and </a:t>
            </a:r>
            <a:r>
              <a:rPr lang="de-AT" baseline="0" dirty="0"/>
              <a:t> </a:t>
            </a:r>
            <a:r>
              <a:rPr lang="de-AT" baseline="0" dirty="0" err="1"/>
              <a:t>knowledge</a:t>
            </a:r>
            <a:r>
              <a:rPr lang="de-AT" baseline="0" dirty="0"/>
              <a:t> </a:t>
            </a:r>
            <a:r>
              <a:rPr lang="de-AT" baseline="0" dirty="0" err="1"/>
              <a:t>of</a:t>
            </a:r>
            <a:r>
              <a:rPr lang="de-AT" baseline="0" dirty="0"/>
              <a:t> </a:t>
            </a:r>
            <a:r>
              <a:rPr lang="de-AT" baseline="0" dirty="0" err="1"/>
              <a:t>road</a:t>
            </a:r>
            <a:r>
              <a:rPr lang="de-AT" baseline="0" dirty="0"/>
              <a:t> </a:t>
            </a:r>
            <a:r>
              <a:rPr lang="de-AT" baseline="0" dirty="0" err="1"/>
              <a:t>transport</a:t>
            </a:r>
            <a:r>
              <a:rPr lang="de-AT" baseline="0" dirty="0"/>
              <a:t>. You could proceed in two ways:</a:t>
            </a:r>
          </a:p>
          <a:p>
            <a:endParaRPr lang="de-AT" baseline="0" dirty="0"/>
          </a:p>
          <a:p>
            <a:pPr marL="685800" lvl="1" indent="-228600">
              <a:buFont typeface="Wingdings" panose="05000000000000000000" pitchFamily="2" charset="2"/>
              <a:buChar char="§"/>
              <a:defRPr/>
            </a:pPr>
            <a:r>
              <a:rPr lang="de-AT" b="0" u="sng" baseline="0" dirty="0"/>
              <a:t>Option no. 1 </a:t>
            </a:r>
            <a:r>
              <a:rPr lang="de-AT" u="sng" dirty="0"/>
              <a:t>(</a:t>
            </a:r>
            <a:r>
              <a:rPr lang="de-AT" b="0" u="sng" baseline="0" dirty="0" err="1"/>
              <a:t>approx</a:t>
            </a:r>
            <a:r>
              <a:rPr lang="de-AT" b="0" u="sng" baseline="0" dirty="0"/>
              <a:t>. 5 </a:t>
            </a:r>
            <a:r>
              <a:rPr lang="de-AT" b="0" u="sng" baseline="0" dirty="0" err="1"/>
              <a:t>mins</a:t>
            </a:r>
            <a:r>
              <a:rPr lang="de-AT" b="0" u="sng" baseline="0" dirty="0"/>
              <a:t>):</a:t>
            </a:r>
            <a:r>
              <a:rPr lang="de-AT" b="0" u="none" baseline="0" dirty="0"/>
              <a:t> </a:t>
            </a:r>
            <a:r>
              <a:rPr lang="de-AT" dirty="0" err="1"/>
              <a:t>Give</a:t>
            </a:r>
            <a:r>
              <a:rPr lang="de-AT" dirty="0"/>
              <a:t> </a:t>
            </a:r>
            <a:r>
              <a:rPr lang="de-AT" dirty="0" err="1"/>
              <a:t>your</a:t>
            </a:r>
            <a:r>
              <a:rPr lang="de-AT" dirty="0"/>
              <a:t> </a:t>
            </a:r>
            <a:r>
              <a:rPr lang="de-AT" dirty="0" err="1"/>
              <a:t>pupils</a:t>
            </a:r>
            <a:r>
              <a:rPr lang="de-AT" dirty="0"/>
              <a:t> </a:t>
            </a:r>
            <a:r>
              <a:rPr lang="de-AT" dirty="0" err="1"/>
              <a:t>approx</a:t>
            </a:r>
            <a:r>
              <a:rPr lang="de-AT" dirty="0"/>
              <a:t>. 1-2 </a:t>
            </a:r>
            <a:r>
              <a:rPr lang="de-AT" dirty="0" err="1"/>
              <a:t>minutes</a:t>
            </a:r>
            <a:r>
              <a:rPr lang="de-AT" dirty="0"/>
              <a:t> </a:t>
            </a:r>
            <a:r>
              <a:rPr lang="de-AT" b="0" u="none" baseline="0" dirty="0" err="1"/>
              <a:t>for</a:t>
            </a:r>
            <a:r>
              <a:rPr lang="de-AT" b="0" u="none" baseline="0" dirty="0"/>
              <a:t> </a:t>
            </a:r>
            <a:r>
              <a:rPr lang="de-AT" dirty="0" err="1"/>
              <a:t>brainstorming</a:t>
            </a:r>
            <a:r>
              <a:rPr lang="de-AT" b="0" u="none" baseline="0" dirty="0"/>
              <a:t>. Afterwards, </a:t>
            </a:r>
            <a:r>
              <a:rPr lang="de-AT" b="0" u="none" baseline="0" dirty="0" err="1"/>
              <a:t>the</a:t>
            </a:r>
            <a:r>
              <a:rPr lang="de-AT" dirty="0" err="1"/>
              <a:t>y</a:t>
            </a:r>
            <a:r>
              <a:rPr lang="de-AT" b="0" u="none" baseline="0" dirty="0"/>
              <a:t> </a:t>
            </a:r>
            <a:r>
              <a:rPr lang="de-AT" b="0" u="none" baseline="0" dirty="0" err="1"/>
              <a:t>can</a:t>
            </a:r>
            <a:r>
              <a:rPr lang="de-AT" b="0" u="none" baseline="0" dirty="0"/>
              <a:t> </a:t>
            </a:r>
            <a:r>
              <a:rPr lang="de-AT" b="0" u="none" baseline="0" dirty="0" err="1"/>
              <a:t>share</a:t>
            </a:r>
            <a:r>
              <a:rPr lang="de-AT" b="0" u="none" baseline="0" dirty="0"/>
              <a:t> </a:t>
            </a:r>
            <a:r>
              <a:rPr lang="de-AT" b="0" u="none" baseline="0" dirty="0" err="1"/>
              <a:t>their</a:t>
            </a:r>
            <a:r>
              <a:rPr lang="de-AT" b="0" u="none" baseline="0" dirty="0"/>
              <a:t> </a:t>
            </a:r>
            <a:r>
              <a:rPr lang="de-AT" b="0" u="none" baseline="0" dirty="0" err="1"/>
              <a:t>thoughts</a:t>
            </a:r>
            <a:r>
              <a:rPr lang="de-AT" b="0" u="none" baseline="0" dirty="0"/>
              <a:t> </a:t>
            </a:r>
            <a:r>
              <a:rPr lang="de-AT" dirty="0" err="1"/>
              <a:t>freely</a:t>
            </a:r>
            <a:r>
              <a:rPr lang="de-AT" b="0" u="none" baseline="0" dirty="0"/>
              <a:t> </a:t>
            </a:r>
            <a:r>
              <a:rPr lang="de-AT" dirty="0" err="1"/>
              <a:t>without</a:t>
            </a:r>
            <a:r>
              <a:rPr lang="de-AT" dirty="0"/>
              <a:t> </a:t>
            </a:r>
            <a:r>
              <a:rPr lang="de-AT" b="0" u="none" baseline="0" dirty="0" err="1"/>
              <a:t>assessment</a:t>
            </a:r>
            <a:r>
              <a:rPr lang="de-AT" b="0" u="none" baseline="0" dirty="0"/>
              <a:t>. </a:t>
            </a:r>
            <a:r>
              <a:rPr lang="de-AT" dirty="0"/>
              <a:t>G</a:t>
            </a:r>
            <a:r>
              <a:rPr lang="de-AT" b="0" u="none" baseline="0" dirty="0"/>
              <a:t>roup </a:t>
            </a:r>
            <a:r>
              <a:rPr lang="de-AT" b="0" u="none" baseline="0" dirty="0" err="1"/>
              <a:t>these</a:t>
            </a:r>
            <a:r>
              <a:rPr lang="de-AT" b="0" u="none" baseline="0" dirty="0"/>
              <a:t> </a:t>
            </a:r>
            <a:r>
              <a:rPr lang="de-AT" b="0" u="none" baseline="0" dirty="0" err="1"/>
              <a:t>ideas</a:t>
            </a:r>
            <a:r>
              <a:rPr lang="de-AT" b="0" u="none" baseline="0" dirty="0"/>
              <a:t> </a:t>
            </a:r>
            <a:r>
              <a:rPr lang="de-AT" b="0" u="none" baseline="0" dirty="0" err="1"/>
              <a:t>into</a:t>
            </a:r>
            <a:r>
              <a:rPr lang="de-AT" b="0" u="none" baseline="0" dirty="0"/>
              <a:t> categories (e.g. strengths, weaknesses, problems, </a:t>
            </a:r>
            <a:r>
              <a:rPr lang="de-AT" b="0" u="none" baseline="0" dirty="0" err="1"/>
              <a:t>examples</a:t>
            </a:r>
            <a:r>
              <a:rPr lang="de-AT" b="0" u="none" baseline="0" dirty="0"/>
              <a:t>). At </a:t>
            </a:r>
            <a:r>
              <a:rPr lang="de-AT" b="0" u="none" baseline="0" dirty="0" err="1"/>
              <a:t>the</a:t>
            </a:r>
            <a:r>
              <a:rPr lang="de-AT" b="0" u="none" baseline="0" dirty="0"/>
              <a:t> end</a:t>
            </a:r>
            <a:r>
              <a:rPr lang="de-AT" dirty="0"/>
              <a:t> </a:t>
            </a:r>
            <a:r>
              <a:rPr lang="de-AT" dirty="0" err="1"/>
              <a:t>you</a:t>
            </a:r>
            <a:r>
              <a:rPr lang="de-AT" dirty="0"/>
              <a:t> </a:t>
            </a:r>
            <a:r>
              <a:rPr lang="de-AT" b="0" u="none" baseline="0" dirty="0" err="1"/>
              <a:t>can</a:t>
            </a:r>
            <a:r>
              <a:rPr lang="de-AT" b="0" u="none" baseline="0" dirty="0"/>
              <a:t> </a:t>
            </a:r>
            <a:r>
              <a:rPr lang="de-AT" b="0" u="none" baseline="0" dirty="0" err="1"/>
              <a:t>take</a:t>
            </a:r>
            <a:r>
              <a:rPr lang="de-AT" b="0" u="none" baseline="0" dirty="0"/>
              <a:t> a </a:t>
            </a:r>
            <a:r>
              <a:rPr lang="de-AT" b="0" u="none" baseline="0" dirty="0" err="1"/>
              <a:t>photo</a:t>
            </a:r>
            <a:r>
              <a:rPr lang="de-AT" b="0" u="none" baseline="0" dirty="0"/>
              <a:t> </a:t>
            </a:r>
            <a:r>
              <a:rPr lang="de-AT" b="0" u="none" baseline="0" dirty="0" err="1"/>
              <a:t>of</a:t>
            </a:r>
            <a:r>
              <a:rPr lang="de-AT" dirty="0"/>
              <a:t> </a:t>
            </a:r>
            <a:r>
              <a:rPr lang="de-AT" b="0" u="none" baseline="0" dirty="0" err="1"/>
              <a:t>the</a:t>
            </a:r>
            <a:r>
              <a:rPr lang="de-AT" b="0" u="none" baseline="0" dirty="0"/>
              <a:t> </a:t>
            </a:r>
            <a:r>
              <a:rPr lang="de-AT" b="0" u="none" baseline="0" dirty="0" err="1"/>
              <a:t>board</a:t>
            </a:r>
            <a:r>
              <a:rPr lang="de-AT" b="0" u="none" baseline="0" dirty="0"/>
              <a:t> and </a:t>
            </a:r>
            <a:r>
              <a:rPr lang="de-AT" b="0" u="none" baseline="0" dirty="0" err="1"/>
              <a:t>make</a:t>
            </a:r>
            <a:r>
              <a:rPr lang="de-AT" b="0" u="none" baseline="0" dirty="0"/>
              <a:t> </a:t>
            </a:r>
            <a:r>
              <a:rPr lang="de-AT" b="0" u="none" baseline="0" dirty="0" err="1"/>
              <a:t>the</a:t>
            </a:r>
            <a:r>
              <a:rPr lang="de-AT" b="0" u="none" baseline="0" dirty="0"/>
              <a:t> </a:t>
            </a:r>
            <a:r>
              <a:rPr lang="de-AT" b="0" u="none" baseline="0" dirty="0" err="1"/>
              <a:t>information</a:t>
            </a:r>
            <a:r>
              <a:rPr lang="de-AT" b="0" u="none" baseline="0" dirty="0"/>
              <a:t> </a:t>
            </a:r>
            <a:r>
              <a:rPr lang="de-AT" b="0" u="none" baseline="0" dirty="0" err="1"/>
              <a:t>digitally</a:t>
            </a:r>
            <a:r>
              <a:rPr lang="de-AT" b="0" u="none" baseline="0" dirty="0"/>
              <a:t> </a:t>
            </a:r>
            <a:r>
              <a:rPr lang="de-AT" b="0" u="none" baseline="0" dirty="0" err="1"/>
              <a:t>available</a:t>
            </a:r>
            <a:r>
              <a:rPr lang="de-AT" b="0" u="none" baseline="0" dirty="0"/>
              <a:t> </a:t>
            </a:r>
            <a:r>
              <a:rPr lang="de-AT" b="0" u="none" baseline="0" dirty="0" err="1"/>
              <a:t>to</a:t>
            </a:r>
            <a:r>
              <a:rPr lang="de-AT" b="0" u="none" baseline="0" dirty="0"/>
              <a:t> </a:t>
            </a:r>
            <a:r>
              <a:rPr lang="de-AT" dirty="0" err="1"/>
              <a:t>your</a:t>
            </a:r>
            <a:r>
              <a:rPr lang="de-AT" b="0" u="none" baseline="0" dirty="0"/>
              <a:t> </a:t>
            </a:r>
            <a:r>
              <a:rPr lang="de-AT" b="0" u="none" baseline="0" dirty="0" err="1"/>
              <a:t>pupils</a:t>
            </a:r>
            <a:r>
              <a:rPr lang="de-AT" b="0" u="none" baseline="0" dirty="0"/>
              <a:t>. </a:t>
            </a:r>
            <a:r>
              <a:rPr lang="de-AT" b="0" u="none" baseline="0" dirty="0" err="1"/>
              <a:t>You</a:t>
            </a:r>
            <a:r>
              <a:rPr lang="de-AT" baseline="0" dirty="0"/>
              <a:t> </a:t>
            </a:r>
            <a:r>
              <a:rPr lang="de-AT" dirty="0" err="1"/>
              <a:t>can</a:t>
            </a:r>
            <a:r>
              <a:rPr lang="de-AT" dirty="0"/>
              <a:t> </a:t>
            </a:r>
            <a:r>
              <a:rPr lang="de-AT" dirty="0" err="1"/>
              <a:t>always</a:t>
            </a:r>
            <a:r>
              <a:rPr lang="de-AT" dirty="0"/>
              <a:t> </a:t>
            </a:r>
            <a:r>
              <a:rPr lang="de-AT" dirty="0" err="1"/>
              <a:t>refer</a:t>
            </a:r>
            <a:r>
              <a:rPr lang="de-AT" dirty="0"/>
              <a:t> back</a:t>
            </a:r>
            <a:r>
              <a:rPr lang="de-AT" baseline="0" dirty="0"/>
              <a:t> </a:t>
            </a:r>
            <a:r>
              <a:rPr lang="de-AT" baseline="0" dirty="0" err="1"/>
              <a:t>to</a:t>
            </a:r>
            <a:r>
              <a:rPr lang="de-AT" baseline="0" dirty="0"/>
              <a:t> </a:t>
            </a:r>
            <a:r>
              <a:rPr lang="de-AT" dirty="0"/>
              <a:t>individual</a:t>
            </a:r>
            <a:r>
              <a:rPr lang="de-AT" baseline="0" dirty="0"/>
              <a:t> </a:t>
            </a:r>
            <a:r>
              <a:rPr lang="de-AT" baseline="0" dirty="0" err="1"/>
              <a:t>aspects</a:t>
            </a:r>
            <a:r>
              <a:rPr lang="de-AT" baseline="0" dirty="0"/>
              <a:t> </a:t>
            </a:r>
            <a:r>
              <a:rPr lang="de-AT" dirty="0" err="1"/>
              <a:t>while</a:t>
            </a:r>
            <a:r>
              <a:rPr lang="de-AT" dirty="0"/>
              <a:t> </a:t>
            </a:r>
            <a:r>
              <a:rPr lang="de-AT" dirty="0" err="1"/>
              <a:t>teaching</a:t>
            </a:r>
            <a:r>
              <a:rPr lang="de-AT" baseline="0" dirty="0"/>
              <a:t> "</a:t>
            </a:r>
            <a:r>
              <a:rPr lang="de-AT" baseline="0" dirty="0" err="1"/>
              <a:t>road</a:t>
            </a:r>
            <a:r>
              <a:rPr lang="de-AT" baseline="0" dirty="0"/>
              <a:t> </a:t>
            </a:r>
            <a:r>
              <a:rPr lang="de-AT" baseline="0" dirty="0" err="1"/>
              <a:t>transport</a:t>
            </a:r>
            <a:r>
              <a:rPr lang="de-AT" baseline="0" dirty="0"/>
              <a:t>/</a:t>
            </a:r>
            <a:r>
              <a:rPr lang="de-AT" baseline="0" dirty="0" err="1"/>
              <a:t>traffic</a:t>
            </a:r>
            <a:r>
              <a:rPr lang="de-AT" baseline="0" dirty="0"/>
              <a:t>".</a:t>
            </a:r>
            <a:endParaRPr lang="de-AT" dirty="0"/>
          </a:p>
          <a:p>
            <a:pPr marL="457200" lvl="1" indent="0">
              <a:buFont typeface="Wingdings" panose="05000000000000000000" pitchFamily="2" charset="2"/>
              <a:buNone/>
            </a:pPr>
            <a:endParaRPr lang="de-AT" b="0" u="sng" baseline="0" dirty="0"/>
          </a:p>
          <a:p>
            <a:pPr marL="685800" lvl="1" indent="-228600">
              <a:buFont typeface="Wingdings" panose="05000000000000000000" pitchFamily="2" charset="2"/>
              <a:buChar char="§"/>
            </a:pPr>
            <a:r>
              <a:rPr lang="de-AT" b="0" u="sng" baseline="0" dirty="0"/>
              <a:t>Option no. 2 </a:t>
            </a:r>
            <a:r>
              <a:rPr lang="de-AT" u="sng" baseline="0" dirty="0"/>
              <a:t>(</a:t>
            </a:r>
            <a:r>
              <a:rPr lang="de-AT" u="sng" baseline="0" dirty="0" err="1"/>
              <a:t>about</a:t>
            </a:r>
            <a:r>
              <a:rPr lang="de-AT" u="sng" baseline="0" dirty="0"/>
              <a:t> 10-15 </a:t>
            </a:r>
            <a:r>
              <a:rPr lang="de-AT" u="sng" baseline="0" dirty="0" err="1"/>
              <a:t>mins</a:t>
            </a:r>
            <a:r>
              <a:rPr lang="de-AT" u="sng" baseline="0" dirty="0"/>
              <a:t>): </a:t>
            </a:r>
            <a:r>
              <a:rPr lang="de-AT" dirty="0"/>
              <a:t>H</a:t>
            </a:r>
            <a:r>
              <a:rPr lang="de-AT" baseline="0" dirty="0"/>
              <a:t>and out two cards to each student (depending on class </a:t>
            </a:r>
            <a:r>
              <a:rPr lang="de-AT" baseline="0" dirty="0" err="1"/>
              <a:t>size</a:t>
            </a:r>
            <a:r>
              <a:rPr lang="de-AT" baseline="0" dirty="0"/>
              <a:t>), </a:t>
            </a:r>
            <a:r>
              <a:rPr lang="de-AT" baseline="0" dirty="0" err="1"/>
              <a:t>giving</a:t>
            </a:r>
            <a:r>
              <a:rPr lang="de-AT" baseline="0" dirty="0"/>
              <a:t> </a:t>
            </a:r>
            <a:r>
              <a:rPr lang="de-AT" baseline="0" dirty="0" err="1"/>
              <a:t>them</a:t>
            </a:r>
            <a:r>
              <a:rPr lang="de-AT" baseline="0" dirty="0"/>
              <a:t> 3 minutes to think about the question at </a:t>
            </a:r>
            <a:r>
              <a:rPr lang="de-AT" baseline="0" dirty="0" err="1"/>
              <a:t>hand</a:t>
            </a:r>
            <a:r>
              <a:rPr lang="de-AT" dirty="0"/>
              <a:t> and </a:t>
            </a:r>
            <a:r>
              <a:rPr lang="de-AT" baseline="0" dirty="0" err="1"/>
              <a:t>briefly</a:t>
            </a:r>
            <a:r>
              <a:rPr lang="de-AT" baseline="0" dirty="0"/>
              <a:t> and concisely record </a:t>
            </a:r>
            <a:r>
              <a:rPr lang="de-AT" baseline="0" dirty="0" err="1"/>
              <a:t>their</a:t>
            </a:r>
            <a:r>
              <a:rPr lang="de-AT" baseline="0" dirty="0"/>
              <a:t> </a:t>
            </a:r>
            <a:r>
              <a:rPr lang="de-AT" dirty="0" err="1"/>
              <a:t>ideas</a:t>
            </a:r>
            <a:r>
              <a:rPr lang="de-AT" baseline="0" dirty="0"/>
              <a:t>. </a:t>
            </a:r>
            <a:r>
              <a:rPr lang="de-AT" baseline="0" dirty="0" err="1"/>
              <a:t>Then</a:t>
            </a:r>
            <a:r>
              <a:rPr lang="de-AT" baseline="0" dirty="0"/>
              <a:t>, </a:t>
            </a:r>
            <a:r>
              <a:rPr lang="de-AT" baseline="0" dirty="0" err="1"/>
              <a:t>taking</a:t>
            </a:r>
            <a:r>
              <a:rPr lang="de-AT" baseline="0" dirty="0"/>
              <a:t> </a:t>
            </a:r>
            <a:r>
              <a:rPr lang="de-AT" baseline="0" dirty="0" err="1"/>
              <a:t>turns</a:t>
            </a:r>
            <a:r>
              <a:rPr lang="de-AT" baseline="0" dirty="0"/>
              <a:t>, </a:t>
            </a:r>
            <a:r>
              <a:rPr lang="de-AT" baseline="0" dirty="0" err="1"/>
              <a:t>pupils</a:t>
            </a:r>
            <a:r>
              <a:rPr lang="de-AT" baseline="0" dirty="0"/>
              <a:t> present </a:t>
            </a:r>
            <a:r>
              <a:rPr lang="de-AT" baseline="0" dirty="0" err="1"/>
              <a:t>their</a:t>
            </a:r>
            <a:r>
              <a:rPr lang="de-AT" baseline="0" dirty="0"/>
              <a:t> </a:t>
            </a:r>
            <a:r>
              <a:rPr lang="de-AT" baseline="0" dirty="0" err="1"/>
              <a:t>thoughts</a:t>
            </a:r>
            <a:r>
              <a:rPr lang="de-AT" baseline="0" dirty="0"/>
              <a:t>. </a:t>
            </a:r>
            <a:r>
              <a:rPr lang="de-AT" dirty="0"/>
              <a:t>P</a:t>
            </a:r>
            <a:r>
              <a:rPr lang="de-AT" baseline="0" dirty="0"/>
              <a:t>ut the cards on </a:t>
            </a:r>
            <a:r>
              <a:rPr lang="de-AT" baseline="0" dirty="0" err="1"/>
              <a:t>the</a:t>
            </a:r>
            <a:r>
              <a:rPr lang="de-AT" baseline="0" dirty="0"/>
              <a:t> </a:t>
            </a:r>
            <a:r>
              <a:rPr lang="de-AT" baseline="0" dirty="0" err="1"/>
              <a:t>board</a:t>
            </a:r>
            <a:r>
              <a:rPr lang="de-AT" dirty="0"/>
              <a:t>, </a:t>
            </a:r>
            <a:r>
              <a:rPr lang="de-AT" baseline="0" dirty="0" err="1"/>
              <a:t>forming</a:t>
            </a:r>
            <a:r>
              <a:rPr lang="de-AT" dirty="0"/>
              <a:t> </a:t>
            </a:r>
            <a:r>
              <a:rPr lang="de-AT" baseline="0" dirty="0" err="1"/>
              <a:t>categories</a:t>
            </a:r>
            <a:r>
              <a:rPr lang="de-AT" baseline="0" dirty="0"/>
              <a:t> (e.g. strengths, weaknesses, problems, examples). </a:t>
            </a:r>
            <a:r>
              <a:rPr lang="de-AT" dirty="0"/>
              <a:t>At </a:t>
            </a:r>
            <a:r>
              <a:rPr lang="de-AT" dirty="0" err="1"/>
              <a:t>the</a:t>
            </a:r>
            <a:r>
              <a:rPr lang="de-AT" dirty="0"/>
              <a:t> end, </a:t>
            </a:r>
            <a:r>
              <a:rPr lang="de-AT" dirty="0" err="1"/>
              <a:t>you</a:t>
            </a:r>
            <a:r>
              <a:rPr lang="de-AT" dirty="0"/>
              <a:t> </a:t>
            </a:r>
            <a:r>
              <a:rPr lang="de-AT" dirty="0" err="1"/>
              <a:t>can</a:t>
            </a:r>
            <a:r>
              <a:rPr lang="de-AT" dirty="0"/>
              <a:t> </a:t>
            </a:r>
            <a:r>
              <a:rPr lang="de-AT" dirty="0" err="1"/>
              <a:t>photograph</a:t>
            </a:r>
            <a:r>
              <a:rPr lang="de-AT" dirty="0"/>
              <a:t> </a:t>
            </a:r>
            <a:r>
              <a:rPr lang="de-AT" dirty="0" err="1"/>
              <a:t>the</a:t>
            </a:r>
            <a:r>
              <a:rPr lang="de-AT" dirty="0"/>
              <a:t> </a:t>
            </a:r>
            <a:r>
              <a:rPr lang="de-AT" dirty="0" err="1"/>
              <a:t>results</a:t>
            </a:r>
            <a:r>
              <a:rPr lang="de-AT" dirty="0"/>
              <a:t> on </a:t>
            </a:r>
            <a:r>
              <a:rPr lang="de-AT" dirty="0" err="1"/>
              <a:t>the</a:t>
            </a:r>
            <a:r>
              <a:rPr lang="de-AT" dirty="0"/>
              <a:t> </a:t>
            </a:r>
            <a:r>
              <a:rPr lang="de-AT" dirty="0" err="1"/>
              <a:t>board</a:t>
            </a:r>
            <a:r>
              <a:rPr lang="de-AT" dirty="0"/>
              <a:t> and </a:t>
            </a:r>
            <a:r>
              <a:rPr lang="de-AT" dirty="0" err="1"/>
              <a:t>make</a:t>
            </a:r>
            <a:r>
              <a:rPr lang="de-AT" dirty="0"/>
              <a:t> </a:t>
            </a:r>
            <a:r>
              <a:rPr lang="de-AT" dirty="0" err="1"/>
              <a:t>the</a:t>
            </a:r>
            <a:r>
              <a:rPr lang="de-AT" dirty="0"/>
              <a:t> </a:t>
            </a:r>
            <a:r>
              <a:rPr lang="de-AT" dirty="0" err="1"/>
              <a:t>information</a:t>
            </a:r>
            <a:r>
              <a:rPr lang="de-AT" dirty="0"/>
              <a:t> </a:t>
            </a:r>
            <a:r>
              <a:rPr lang="de-AT" dirty="0" err="1"/>
              <a:t>available</a:t>
            </a:r>
            <a:r>
              <a:rPr lang="de-AT" dirty="0"/>
              <a:t> </a:t>
            </a:r>
            <a:r>
              <a:rPr lang="de-AT" dirty="0" err="1"/>
              <a:t>to</a:t>
            </a:r>
            <a:r>
              <a:rPr lang="de-AT" dirty="0"/>
              <a:t> </a:t>
            </a:r>
            <a:r>
              <a:rPr lang="de-AT" dirty="0" err="1"/>
              <a:t>your</a:t>
            </a:r>
            <a:r>
              <a:rPr lang="de-AT" dirty="0"/>
              <a:t> </a:t>
            </a:r>
            <a:r>
              <a:rPr lang="de-AT" dirty="0" err="1"/>
              <a:t>pupils</a:t>
            </a:r>
            <a:r>
              <a:rPr lang="de-AT" dirty="0"/>
              <a:t>. </a:t>
            </a:r>
            <a:r>
              <a:rPr lang="de-AT" dirty="0" err="1"/>
              <a:t>You</a:t>
            </a:r>
            <a:r>
              <a:rPr lang="de-AT" dirty="0"/>
              <a:t> </a:t>
            </a:r>
            <a:r>
              <a:rPr lang="de-AT" dirty="0" err="1"/>
              <a:t>can</a:t>
            </a:r>
            <a:r>
              <a:rPr lang="de-AT" dirty="0"/>
              <a:t> </a:t>
            </a:r>
            <a:r>
              <a:rPr lang="de-AT" dirty="0" err="1"/>
              <a:t>always</a:t>
            </a:r>
            <a:r>
              <a:rPr lang="de-AT" dirty="0"/>
              <a:t> </a:t>
            </a:r>
            <a:r>
              <a:rPr lang="de-AT" dirty="0" err="1"/>
              <a:t>refer</a:t>
            </a:r>
            <a:r>
              <a:rPr lang="de-AT" dirty="0"/>
              <a:t> back </a:t>
            </a:r>
            <a:r>
              <a:rPr lang="de-AT" dirty="0" err="1"/>
              <a:t>to</a:t>
            </a:r>
            <a:r>
              <a:rPr lang="de-AT" dirty="0"/>
              <a:t> individual </a:t>
            </a:r>
            <a:r>
              <a:rPr lang="de-AT" dirty="0" err="1"/>
              <a:t>aspects</a:t>
            </a:r>
            <a:r>
              <a:rPr lang="de-AT" dirty="0"/>
              <a:t> </a:t>
            </a:r>
            <a:r>
              <a:rPr lang="de-AT" dirty="0" err="1"/>
              <a:t>while</a:t>
            </a:r>
            <a:r>
              <a:rPr lang="de-AT" dirty="0"/>
              <a:t> </a:t>
            </a:r>
            <a:r>
              <a:rPr lang="de-AT" dirty="0" err="1"/>
              <a:t>teaching</a:t>
            </a:r>
            <a:r>
              <a:rPr lang="de-AT" dirty="0"/>
              <a:t> "</a:t>
            </a:r>
            <a:r>
              <a:rPr lang="de-AT" dirty="0" err="1"/>
              <a:t>road</a:t>
            </a:r>
            <a:r>
              <a:rPr lang="de-AT" dirty="0"/>
              <a:t> </a:t>
            </a:r>
            <a:r>
              <a:rPr lang="de-AT" dirty="0" err="1"/>
              <a:t>transport</a:t>
            </a:r>
            <a:r>
              <a:rPr lang="de-AT" dirty="0"/>
              <a:t>/</a:t>
            </a:r>
            <a:r>
              <a:rPr lang="de-AT" dirty="0" err="1"/>
              <a:t>traffic</a:t>
            </a:r>
            <a:r>
              <a:rPr lang="de-AT" dirty="0"/>
              <a:t>".</a:t>
            </a:r>
          </a:p>
          <a:p>
            <a:pPr marL="685800" lvl="1" indent="-228600">
              <a:buFont typeface="Wingdings" panose="05000000000000000000" pitchFamily="2" charset="2"/>
              <a:buChar char="§"/>
            </a:pP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2</a:t>
            </a:fld>
            <a:endParaRPr lang="de-AT" dirty="0"/>
          </a:p>
        </p:txBody>
      </p:sp>
    </p:spTree>
    <p:extLst>
      <p:ext uri="{BB962C8B-B14F-4D97-AF65-F5344CB8AC3E}">
        <p14:creationId xmlns:p14="http://schemas.microsoft.com/office/powerpoint/2010/main" val="153400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CA9937D2-6117-4881-B88D-D373CF5AE833}" type="slidenum">
              <a:rPr lang="de-AT" smtClean="0"/>
              <a:t>3</a:t>
            </a:fld>
            <a:endParaRPr lang="de-AT" dirty="0"/>
          </a:p>
        </p:txBody>
      </p:sp>
    </p:spTree>
    <p:extLst>
      <p:ext uri="{BB962C8B-B14F-4D97-AF65-F5344CB8AC3E}">
        <p14:creationId xmlns:p14="http://schemas.microsoft.com/office/powerpoint/2010/main" val="1375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kern="1200" dirty="0" err="1">
                <a:solidFill>
                  <a:schemeClr val="tx1"/>
                </a:solidFill>
                <a:effectLst/>
                <a:latin typeface="+mn-lt"/>
                <a:ea typeface="+mn-ea"/>
                <a:cs typeface="+mn-cs"/>
              </a:rPr>
              <a:t>Strengths</a:t>
            </a:r>
            <a:r>
              <a:rPr lang="de-AT" sz="1200" b="1" kern="1200" dirty="0">
                <a:solidFill>
                  <a:schemeClr val="tx1"/>
                </a:solidFill>
                <a:effectLst/>
                <a:latin typeface="+mn-lt"/>
                <a:ea typeface="+mn-ea"/>
                <a:cs typeface="+mn-cs"/>
              </a:rPr>
              <a:t>:</a:t>
            </a:r>
            <a:endParaRPr lang="de-AT"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AT" b="1" dirty="0"/>
              <a:t>H</a:t>
            </a:r>
            <a:r>
              <a:rPr lang="de-AT" sz="1200" b="1" kern="1200" dirty="0">
                <a:solidFill>
                  <a:schemeClr val="tx1"/>
                </a:solidFill>
                <a:effectLst/>
                <a:latin typeface="+mn-lt"/>
                <a:ea typeface="+mn-ea"/>
                <a:cs typeface="+mn-cs"/>
              </a:rPr>
              <a:t>igh degree </a:t>
            </a:r>
            <a:r>
              <a:rPr lang="de-AT" sz="1200" b="1" kern="1200" dirty="0" err="1">
                <a:solidFill>
                  <a:schemeClr val="tx1"/>
                </a:solidFill>
                <a:effectLst/>
                <a:latin typeface="+mn-lt"/>
                <a:ea typeface="+mn-ea"/>
                <a:cs typeface="+mn-cs"/>
              </a:rPr>
              <a:t>of</a:t>
            </a:r>
            <a:r>
              <a:rPr lang="de-AT" sz="1200" b="1" kern="1200" dirty="0">
                <a:solidFill>
                  <a:schemeClr val="tx1"/>
                </a:solidFill>
                <a:effectLst/>
                <a:latin typeface="+mn-lt"/>
                <a:ea typeface="+mn-ea"/>
                <a:cs typeface="+mn-cs"/>
              </a:rPr>
              <a:t> </a:t>
            </a:r>
            <a:r>
              <a:rPr lang="de-AT" sz="1200" b="1" kern="1200" dirty="0" err="1">
                <a:solidFill>
                  <a:schemeClr val="tx1"/>
                </a:solidFill>
                <a:effectLst/>
                <a:latin typeface="+mn-lt"/>
                <a:ea typeface="+mn-ea"/>
                <a:cs typeface="+mn-cs"/>
              </a:rPr>
              <a:t>coverage</a:t>
            </a:r>
            <a:r>
              <a:rPr lang="de-AT" sz="1200" b="1"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mainly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achieved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by</a:t>
            </a:r>
            <a:r>
              <a:rPr lang="de-AT" dirty="0"/>
              <a:t> </a:t>
            </a:r>
            <a:r>
              <a:rPr lang="de-AT" sz="1200" kern="1200" dirty="0">
                <a:solidFill>
                  <a:schemeClr val="tx1"/>
                </a:solidFill>
                <a:effectLst/>
                <a:latin typeface="+mn-lt"/>
                <a:ea typeface="+mn-ea"/>
                <a:cs typeface="+mn-cs"/>
              </a:rPr>
              <a:t>high </a:t>
            </a:r>
            <a:r>
              <a:rPr lang="de-AT" sz="1200" kern="1200" dirty="0" err="1">
                <a:solidFill>
                  <a:schemeClr val="tx1"/>
                </a:solidFill>
                <a:effectLst/>
                <a:latin typeface="+mn-lt"/>
                <a:ea typeface="+mn-ea"/>
                <a:cs typeface="+mn-cs"/>
              </a:rPr>
              <a:t>density</a:t>
            </a:r>
            <a:r>
              <a:rPr lang="de-AT" dirty="0"/>
              <a:t> </a:t>
            </a:r>
            <a:r>
              <a:rPr lang="de-AT" sz="1200" kern="1200" dirty="0" err="1">
                <a:solidFill>
                  <a:schemeClr val="tx1"/>
                </a:solidFill>
                <a:effectLst/>
                <a:latin typeface="+mn-lt"/>
                <a:ea typeface="+mn-ea"/>
                <a:cs typeface="+mn-cs"/>
              </a:rPr>
              <a:t>road</a:t>
            </a:r>
            <a:r>
              <a:rPr lang="de-AT" sz="1200" kern="1200" dirty="0">
                <a:solidFill>
                  <a:schemeClr val="tx1"/>
                </a:solidFill>
                <a:effectLst/>
                <a:latin typeface="+mn-lt"/>
                <a:ea typeface="+mn-ea"/>
                <a:cs typeface="+mn-cs"/>
              </a:rPr>
              <a:t> network.</a:t>
            </a:r>
          </a:p>
          <a:p>
            <a:pPr marL="171450" indent="-171450">
              <a:buFont typeface="Arial" panose="020B0604020202020204" pitchFamily="34" charset="0"/>
              <a:buChar char="•"/>
            </a:pPr>
            <a:r>
              <a:rPr lang="de-AT" b="1" dirty="0"/>
              <a:t>D</a:t>
            </a:r>
            <a:r>
              <a:rPr lang="de-AT" sz="1200" b="1" kern="1200" dirty="0">
                <a:solidFill>
                  <a:schemeClr val="tx1"/>
                </a:solidFill>
                <a:effectLst/>
                <a:latin typeface="+mn-lt"/>
                <a:ea typeface="+mn-ea"/>
                <a:cs typeface="+mn-cs"/>
              </a:rPr>
              <a:t>oor-</a:t>
            </a:r>
            <a:r>
              <a:rPr lang="de-AT" sz="1200" b="1" kern="1200" dirty="0" err="1">
                <a:solidFill>
                  <a:schemeClr val="tx1"/>
                </a:solidFill>
                <a:effectLst/>
                <a:latin typeface="+mn-lt"/>
                <a:ea typeface="+mn-ea"/>
                <a:cs typeface="+mn-cs"/>
              </a:rPr>
              <a:t>to</a:t>
            </a:r>
            <a:r>
              <a:rPr lang="de-AT" sz="1200" b="1" kern="1200" dirty="0">
                <a:solidFill>
                  <a:schemeClr val="tx1"/>
                </a:solidFill>
                <a:effectLst/>
                <a:latin typeface="+mn-lt"/>
                <a:ea typeface="+mn-ea"/>
                <a:cs typeface="+mn-cs"/>
              </a:rPr>
              <a:t>-</a:t>
            </a:r>
            <a:r>
              <a:rPr lang="de-AT" sz="1200" b="1" kern="1200" dirty="0" err="1">
                <a:solidFill>
                  <a:schemeClr val="tx1"/>
                </a:solidFill>
                <a:effectLst/>
                <a:latin typeface="+mn-lt"/>
                <a:ea typeface="+mn-ea"/>
                <a:cs typeface="+mn-cs"/>
              </a:rPr>
              <a:t>door</a:t>
            </a:r>
            <a:r>
              <a:rPr lang="de-AT" b="1" dirty="0"/>
              <a:t> </a:t>
            </a:r>
            <a:r>
              <a:rPr lang="de-AT" b="1" dirty="0" err="1"/>
              <a:t>services</a:t>
            </a:r>
            <a:r>
              <a:rPr lang="de-AT" sz="1200" b="1" kern="1200" dirty="0">
                <a:solidFill>
                  <a:schemeClr val="tx1"/>
                </a:solidFill>
                <a:effectLst/>
                <a:latin typeface="+mn-lt"/>
                <a:ea typeface="+mn-ea"/>
                <a:cs typeface="+mn-cs"/>
              </a:rPr>
              <a:t>:</a:t>
            </a:r>
            <a:r>
              <a:rPr lang="de-AT" b="1" dirty="0"/>
              <a:t> </a:t>
            </a:r>
            <a:r>
              <a:rPr lang="de-AT" dirty="0" err="1"/>
              <a:t>D</a:t>
            </a:r>
            <a:r>
              <a:rPr lang="de-AT" sz="1200" kern="1200" dirty="0" err="1">
                <a:solidFill>
                  <a:schemeClr val="tx1"/>
                </a:solidFill>
                <a:effectLst/>
                <a:latin typeface="+mn-lt"/>
                <a:ea typeface="+mn-ea"/>
                <a:cs typeface="+mn-cs"/>
              </a:rPr>
              <a:t>irect</a:t>
            </a:r>
            <a:r>
              <a:rPr lang="de-AT" sz="1200" kern="1200" dirty="0">
                <a:solidFill>
                  <a:schemeClr val="tx1"/>
                </a:solidFill>
                <a:effectLst/>
                <a:latin typeface="+mn-lt"/>
                <a:ea typeface="+mn-ea"/>
                <a:cs typeface="+mn-cs"/>
              </a:rPr>
              <a:t> connection to customers as </a:t>
            </a:r>
            <a:r>
              <a:rPr lang="de-AT" sz="1200" kern="1200" dirty="0" err="1">
                <a:solidFill>
                  <a:schemeClr val="tx1"/>
                </a:solidFill>
                <a:effectLst/>
                <a:latin typeface="+mn-lt"/>
                <a:ea typeface="+mn-ea"/>
                <a:cs typeface="+mn-cs"/>
              </a:rPr>
              <a:t>well</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increased</a:t>
            </a:r>
            <a:r>
              <a:rPr lang="de-AT" sz="1200" kern="1200" dirty="0">
                <a:solidFill>
                  <a:schemeClr val="tx1"/>
                </a:solidFill>
                <a:effectLst/>
                <a:latin typeface="+mn-lt"/>
                <a:ea typeface="+mn-ea"/>
                <a:cs typeface="+mn-cs"/>
              </a:rPr>
              <a:t> individual </a:t>
            </a:r>
            <a:r>
              <a:rPr lang="de-AT" sz="1200" kern="1200" dirty="0" err="1">
                <a:solidFill>
                  <a:schemeClr val="tx1"/>
                </a:solidFill>
                <a:effectLst/>
                <a:latin typeface="+mn-lt"/>
                <a:ea typeface="+mn-ea"/>
                <a:cs typeface="+mn-cs"/>
              </a:rPr>
              <a:t>service</a:t>
            </a:r>
            <a:r>
              <a:rPr lang="de-AT" sz="1200" kern="1200" dirty="0">
                <a:solidFill>
                  <a:schemeClr val="tx1"/>
                </a:solidFill>
                <a:effectLst/>
                <a:latin typeface="+mn-lt"/>
                <a:ea typeface="+mn-ea"/>
                <a:cs typeface="+mn-cs"/>
              </a:rPr>
              <a:t> is made possible. The advantage over other modes of transport is that very few companies </a:t>
            </a:r>
            <a:r>
              <a:rPr lang="de-AT" sz="1200" kern="1200" dirty="0" err="1">
                <a:solidFill>
                  <a:schemeClr val="tx1"/>
                </a:solidFill>
                <a:effectLst/>
                <a:latin typeface="+mn-lt"/>
                <a:ea typeface="+mn-ea"/>
                <a:cs typeface="+mn-cs"/>
              </a:rPr>
              <a:t>have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direct</a:t>
            </a:r>
            <a:r>
              <a:rPr lang="de-AT" sz="1200" kern="1200" dirty="0">
                <a:solidFill>
                  <a:schemeClr val="tx1"/>
                </a:solidFill>
                <a:effectLst/>
                <a:latin typeface="+mn-lt"/>
                <a:ea typeface="+mn-ea"/>
                <a:cs typeface="+mn-cs"/>
              </a:rPr>
              <a:t> connection </a:t>
            </a:r>
            <a:r>
              <a:rPr lang="de-AT" sz="1200" kern="1200" dirty="0" err="1">
                <a:solidFill>
                  <a:schemeClr val="tx1"/>
                </a:solidFill>
                <a:effectLst/>
                <a:latin typeface="+mn-lt"/>
                <a:ea typeface="+mn-ea"/>
                <a:cs typeface="+mn-cs"/>
              </a:rPr>
              <a:t>to</a:t>
            </a:r>
            <a:r>
              <a:rPr lang="de-AT" sz="1200" kern="1200" dirty="0">
                <a:solidFill>
                  <a:schemeClr val="tx1"/>
                </a:solidFill>
                <a:effectLst/>
                <a:latin typeface="+mn-lt"/>
                <a:ea typeface="+mn-ea"/>
                <a:cs typeface="+mn-cs"/>
              </a:rPr>
              <a:t> </a:t>
            </a:r>
            <a:r>
              <a:rPr lang="de-AT" dirty="0" err="1"/>
              <a:t>rail</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waterway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airports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or</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pipelines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Hence</a:t>
            </a:r>
            <a:r>
              <a:rPr lang="de-AT" dirty="0"/>
              <a:t>, </a:t>
            </a:r>
            <a:r>
              <a:rPr lang="de-AT" dirty="0" err="1"/>
              <a:t>t</a:t>
            </a:r>
            <a:r>
              <a:rPr lang="de-AT" sz="1200" kern="1200" dirty="0" err="1">
                <a:solidFill>
                  <a:schemeClr val="tx1"/>
                </a:solidFill>
                <a:effectLst/>
                <a:latin typeface="+mn-lt"/>
                <a:ea typeface="+mn-ea"/>
                <a:cs typeface="+mn-cs"/>
              </a:rPr>
              <a:t>he</a:t>
            </a:r>
            <a:r>
              <a:rPr lang="de-AT" sz="1200" kern="1200" dirty="0">
                <a:solidFill>
                  <a:schemeClr val="tx1"/>
                </a:solidFill>
                <a:effectLst/>
                <a:latin typeface="+mn-lt"/>
                <a:ea typeface="+mn-ea"/>
                <a:cs typeface="+mn-cs"/>
              </a:rPr>
              <a:t> road is much more flexible.</a:t>
            </a:r>
          </a:p>
          <a:p>
            <a:pPr marL="171450" indent="-171450">
              <a:buFont typeface="Arial" panose="020B0604020202020204" pitchFamily="34" charset="0"/>
              <a:buChar char="•"/>
            </a:pPr>
            <a:r>
              <a:rPr lang="de-AT" b="1" dirty="0"/>
              <a:t>H</a:t>
            </a:r>
            <a:r>
              <a:rPr lang="de-AT" sz="1200" b="1" kern="1200" dirty="0">
                <a:solidFill>
                  <a:schemeClr val="tx1"/>
                </a:solidFill>
                <a:effectLst/>
                <a:latin typeface="+mn-lt"/>
                <a:ea typeface="+mn-ea"/>
                <a:cs typeface="+mn-cs"/>
              </a:rPr>
              <a:t>igh average </a:t>
            </a:r>
            <a:r>
              <a:rPr lang="de-AT" sz="1200" b="1" kern="1200" dirty="0" err="1">
                <a:solidFill>
                  <a:schemeClr val="tx1"/>
                </a:solidFill>
                <a:effectLst/>
                <a:latin typeface="+mn-lt"/>
                <a:ea typeface="+mn-ea"/>
                <a:cs typeface="+mn-cs"/>
              </a:rPr>
              <a:t>speed</a:t>
            </a:r>
            <a:r>
              <a:rPr lang="de-AT" sz="1200" b="1"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Regardless</a:t>
            </a:r>
            <a:r>
              <a:rPr lang="de-AT" sz="1200" kern="1200" dirty="0">
                <a:solidFill>
                  <a:schemeClr val="tx1"/>
                </a:solidFill>
                <a:effectLst/>
                <a:latin typeface="+mn-lt"/>
                <a:ea typeface="+mn-ea"/>
                <a:cs typeface="+mn-cs"/>
              </a:rPr>
              <a:t> of external factors (e.g. traffic jams), road traffic has a high average speed not least due to the available road network and good coverage.</a:t>
            </a:r>
          </a:p>
          <a:p>
            <a:pPr marL="171450" indent="-171450">
              <a:buFont typeface="Arial" panose="020B0604020202020204" pitchFamily="34" charset="0"/>
              <a:buChar char="•"/>
            </a:pPr>
            <a:r>
              <a:rPr lang="de-AT" sz="1200" b="1" kern="1200" dirty="0">
                <a:solidFill>
                  <a:schemeClr val="tx1"/>
                </a:solidFill>
                <a:effectLst/>
                <a:latin typeface="+mn-lt"/>
                <a:ea typeface="+mn-ea"/>
                <a:cs typeface="+mn-cs"/>
              </a:rPr>
              <a:t>Flexibility and security:</a:t>
            </a:r>
            <a:br>
              <a:rPr lang="de-AT" sz="1200" b="1" kern="1200" dirty="0">
                <a:solidFill>
                  <a:schemeClr val="tx1"/>
                </a:solidFill>
                <a:effectLst/>
                <a:latin typeface="+mn-lt"/>
                <a:ea typeface="+mn-ea"/>
                <a:cs typeface="+mn-cs"/>
              </a:rPr>
            </a:br>
            <a:r>
              <a:rPr lang="de-AT" sz="1200" kern="1200" dirty="0">
                <a:solidFill>
                  <a:schemeClr val="tx1"/>
                </a:solidFill>
                <a:effectLst/>
                <a:latin typeface="+mn-lt"/>
                <a:ea typeface="+mn-ea"/>
                <a:cs typeface="+mn-cs"/>
              </a:rPr>
              <a:t>Flexibility is created above all </a:t>
            </a:r>
            <a:r>
              <a:rPr lang="de-AT" sz="1200" kern="1200" dirty="0" err="1">
                <a:solidFill>
                  <a:schemeClr val="tx1"/>
                </a:solidFill>
                <a:effectLst/>
                <a:latin typeface="+mn-lt"/>
                <a:ea typeface="+mn-ea"/>
                <a:cs typeface="+mn-cs"/>
              </a:rPr>
              <a:t>by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the</a:t>
            </a:r>
            <a:r>
              <a:rPr lang="de-AT" dirty="0"/>
              <a:t> </a:t>
            </a:r>
            <a:r>
              <a:rPr lang="de-AT" sz="1200" kern="1200" dirty="0" err="1">
                <a:solidFill>
                  <a:schemeClr val="tx1"/>
                </a:solidFill>
                <a:effectLst/>
                <a:latin typeface="+mn-lt"/>
                <a:ea typeface="+mn-ea"/>
                <a:cs typeface="+mn-cs"/>
              </a:rPr>
              <a:t>door-to-door</a:t>
            </a:r>
            <a:r>
              <a:rPr lang="de-AT" dirty="0"/>
              <a:t> </a:t>
            </a:r>
            <a:r>
              <a:rPr lang="de-AT" dirty="0" err="1"/>
              <a:t>service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option</a:t>
            </a:r>
            <a:r>
              <a:rPr lang="de-AT" sz="1200" kern="1200" dirty="0">
                <a:solidFill>
                  <a:schemeClr val="tx1"/>
                </a:solidFill>
                <a:effectLst/>
                <a:latin typeface="+mn-lt"/>
                <a:ea typeface="+mn-ea"/>
                <a:cs typeface="+mn-cs"/>
              </a:rPr>
              <a:t> and ist </a:t>
            </a:r>
            <a:r>
              <a:rPr lang="de-AT" sz="1200" kern="1200" dirty="0" err="1">
                <a:solidFill>
                  <a:schemeClr val="tx1"/>
                </a:solidFill>
                <a:effectLst/>
                <a:latin typeface="+mn-lt"/>
                <a:ea typeface="+mn-ea"/>
                <a:cs typeface="+mn-cs"/>
              </a:rPr>
              <a:t>quickly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realisable</a:t>
            </a:r>
            <a:r>
              <a:rPr lang="de-AT" dirty="0"/>
              <a:t> </a:t>
            </a:r>
            <a:r>
              <a:rPr lang="de-AT" dirty="0" err="1"/>
              <a:t>availability</a:t>
            </a:r>
            <a:r>
              <a:rPr lang="de-AT" sz="1200" kern="1200" dirty="0">
                <a:solidFill>
                  <a:schemeClr val="tx1"/>
                </a:solidFill>
                <a:effectLst/>
                <a:latin typeface="+mn-lt"/>
                <a:ea typeface="+mn-ea"/>
                <a:cs typeface="+mn-cs"/>
              </a:rPr>
              <a:t>. The safety aspect lies on the one </a:t>
            </a:r>
            <a:r>
              <a:rPr lang="de-AT" sz="1200" kern="1200" dirty="0" err="1">
                <a:solidFill>
                  <a:schemeClr val="tx1"/>
                </a:solidFill>
                <a:effectLst/>
                <a:latin typeface="+mn-lt"/>
                <a:ea typeface="+mn-ea"/>
                <a:cs typeface="+mn-cs"/>
              </a:rPr>
              <a:t>hand</a:t>
            </a:r>
            <a:r>
              <a:rPr lang="de-AT" sz="1200" kern="1200" dirty="0">
                <a:solidFill>
                  <a:schemeClr val="tx1"/>
                </a:solidFill>
                <a:effectLst/>
                <a:latin typeface="+mn-lt"/>
                <a:ea typeface="+mn-ea"/>
                <a:cs typeface="+mn-cs"/>
              </a:rPr>
              <a:t> in transport </a:t>
            </a:r>
            <a:r>
              <a:rPr lang="de-AT" sz="1200" kern="1200" dirty="0" err="1">
                <a:solidFill>
                  <a:schemeClr val="tx1"/>
                </a:solidFill>
                <a:effectLst/>
                <a:latin typeface="+mn-lt"/>
                <a:ea typeface="+mn-ea"/>
                <a:cs typeface="+mn-cs"/>
              </a:rPr>
              <a:t>safety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devices</a:t>
            </a:r>
            <a:r>
              <a:rPr lang="de-AT" dirty="0"/>
              <a:t> </a:t>
            </a:r>
            <a:r>
              <a:rPr lang="de-AT" sz="1200" kern="1200" dirty="0">
                <a:solidFill>
                  <a:schemeClr val="tx1"/>
                </a:solidFill>
                <a:effectLst/>
                <a:latin typeface="+mn-lt"/>
                <a:ea typeface="+mn-ea"/>
                <a:cs typeface="+mn-cs"/>
              </a:rPr>
              <a:t>and in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driver‘s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assumption</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of</a:t>
            </a:r>
            <a:r>
              <a:rPr lang="de-AT" sz="1200" kern="1200" dirty="0">
                <a:solidFill>
                  <a:schemeClr val="tx1"/>
                </a:solidFill>
                <a:effectLst/>
                <a:latin typeface="+mn-lt"/>
                <a:ea typeface="+mn-ea"/>
                <a:cs typeface="+mn-cs"/>
              </a:rPr>
              <a:t> personal </a:t>
            </a:r>
            <a:r>
              <a:rPr lang="de-AT" sz="1200" kern="1200" dirty="0" err="1">
                <a:solidFill>
                  <a:schemeClr val="tx1"/>
                </a:solidFill>
                <a:effectLst/>
                <a:latin typeface="+mn-lt"/>
                <a:ea typeface="+mn-ea"/>
                <a:cs typeface="+mn-cs"/>
              </a:rPr>
              <a:t>responsibility</a:t>
            </a:r>
            <a:r>
              <a:rPr lang="de-AT" sz="1200" kern="1200" dirty="0">
                <a:solidFill>
                  <a:schemeClr val="tx1"/>
                </a:solidFill>
                <a:effectLst/>
                <a:latin typeface="+mn-lt"/>
                <a:ea typeface="+mn-ea"/>
                <a:cs typeface="+mn-cs"/>
              </a:rPr>
              <a:t>.</a:t>
            </a:r>
          </a:p>
          <a:p>
            <a:pPr marL="171450" indent="-171450">
              <a:buFont typeface="Arial" panose="020B0604020202020204" pitchFamily="34" charset="0"/>
              <a:buChar char="•"/>
            </a:pPr>
            <a:r>
              <a:rPr lang="de-AT" sz="1200" b="1" kern="1200" dirty="0">
                <a:solidFill>
                  <a:schemeClr val="tx1"/>
                </a:solidFill>
                <a:effectLst/>
                <a:latin typeface="+mn-lt"/>
                <a:ea typeface="+mn-ea"/>
                <a:cs typeface="+mn-cs"/>
              </a:rPr>
              <a:t>High </a:t>
            </a:r>
            <a:r>
              <a:rPr lang="de-AT" sz="1200" b="1" kern="1200" dirty="0" err="1">
                <a:solidFill>
                  <a:schemeClr val="tx1"/>
                </a:solidFill>
                <a:effectLst/>
                <a:latin typeface="+mn-lt"/>
                <a:ea typeface="+mn-ea"/>
                <a:cs typeface="+mn-cs"/>
              </a:rPr>
              <a:t>capacity</a:t>
            </a:r>
            <a:r>
              <a:rPr lang="de-AT" sz="1200" b="1" kern="1200" dirty="0">
                <a:solidFill>
                  <a:schemeClr val="tx1"/>
                </a:solidFill>
                <a:effectLst/>
                <a:latin typeface="+mn-lt"/>
                <a:ea typeface="+mn-ea"/>
                <a:cs typeface="+mn-cs"/>
              </a:rPr>
              <a:t> </a:t>
            </a:r>
            <a:r>
              <a:rPr lang="de-AT" sz="1200" b="1" kern="1200" dirty="0" err="1">
                <a:solidFill>
                  <a:schemeClr val="tx1"/>
                </a:solidFill>
                <a:effectLst/>
                <a:latin typeface="+mn-lt"/>
                <a:ea typeface="+mn-ea"/>
                <a:cs typeface="+mn-cs"/>
              </a:rPr>
              <a:t>utilisation</a:t>
            </a:r>
            <a:r>
              <a:rPr lang="de-AT" sz="1200" b="1" kern="1200" dirty="0">
                <a:solidFill>
                  <a:schemeClr val="tx1"/>
                </a:solidFill>
                <a:effectLst/>
                <a:latin typeface="+mn-lt"/>
                <a:ea typeface="+mn-ea"/>
                <a:cs typeface="+mn-cs"/>
              </a:rPr>
              <a:t>:</a:t>
            </a:r>
            <a:br>
              <a:rPr lang="de-AT" sz="1200" kern="1200" dirty="0">
                <a:solidFill>
                  <a:schemeClr val="tx1"/>
                </a:solidFill>
                <a:effectLst/>
                <a:latin typeface="+mn-lt"/>
                <a:ea typeface="+mn-ea"/>
                <a:cs typeface="+mn-cs"/>
              </a:rPr>
            </a:br>
            <a:r>
              <a:rPr lang="de-AT" sz="1200" kern="1200" dirty="0">
                <a:solidFill>
                  <a:schemeClr val="tx1"/>
                </a:solidFill>
                <a:effectLst/>
                <a:latin typeface="+mn-lt"/>
                <a:ea typeface="+mn-ea"/>
                <a:cs typeface="+mn-cs"/>
              </a:rPr>
              <a:t>High </a:t>
            </a:r>
            <a:r>
              <a:rPr lang="de-AT" sz="1200" kern="1200" dirty="0" err="1">
                <a:solidFill>
                  <a:schemeClr val="tx1"/>
                </a:solidFill>
                <a:effectLst/>
                <a:latin typeface="+mn-lt"/>
                <a:ea typeface="+mn-ea"/>
                <a:cs typeface="+mn-cs"/>
              </a:rPr>
              <a:t>capacity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utilisation</a:t>
            </a:r>
            <a:r>
              <a:rPr lang="de-AT" dirty="0"/>
              <a:t> </a:t>
            </a:r>
            <a:r>
              <a:rPr lang="de-AT" dirty="0" err="1"/>
              <a:t>is</a:t>
            </a:r>
            <a:r>
              <a:rPr lang="de-AT" dirty="0"/>
              <a:t> </a:t>
            </a:r>
            <a:r>
              <a:rPr lang="de-AT" dirty="0" err="1"/>
              <a:t>achieved</a:t>
            </a:r>
            <a:r>
              <a:rPr lang="de-AT" dirty="0"/>
              <a:t> </a:t>
            </a:r>
            <a:r>
              <a:rPr lang="de-AT" dirty="0" err="1"/>
              <a:t>by</a:t>
            </a:r>
            <a:r>
              <a:rPr lang="de-AT" dirty="0"/>
              <a:t> </a:t>
            </a:r>
            <a:r>
              <a:rPr lang="de-AT" sz="1200" kern="1200" dirty="0" err="1">
                <a:solidFill>
                  <a:schemeClr val="tx1"/>
                </a:solidFill>
                <a:effectLst/>
                <a:latin typeface="+mn-lt"/>
                <a:ea typeface="+mn-ea"/>
                <a:cs typeface="+mn-cs"/>
              </a:rPr>
              <a:t>appropriated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targeted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planning</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or</a:t>
            </a:r>
            <a:r>
              <a:rPr lang="de-AT" sz="1200" kern="1200" dirty="0">
                <a:solidFill>
                  <a:schemeClr val="tx1"/>
                </a:solidFill>
                <a:effectLst/>
                <a:latin typeface="+mn-lt"/>
                <a:ea typeface="+mn-ea"/>
                <a:cs typeface="+mn-cs"/>
              </a:rPr>
              <a:t> measures in </a:t>
            </a:r>
            <a:r>
              <a:rPr lang="de-AT" sz="1200" kern="1200" dirty="0" err="1">
                <a:solidFill>
                  <a:schemeClr val="tx1"/>
                </a:solidFill>
                <a:effectLst/>
                <a:latin typeface="+mn-lt"/>
                <a:ea typeface="+mn-ea"/>
                <a:cs typeface="+mn-cs"/>
              </a:rPr>
              <a:t>scheduling</a:t>
            </a:r>
            <a:r>
              <a:rPr lang="de-AT" sz="1200" kern="1200" dirty="0">
                <a:solidFill>
                  <a:schemeClr val="tx1"/>
                </a:solidFill>
                <a:effectLst/>
                <a:latin typeface="+mn-lt"/>
                <a:ea typeface="+mn-ea"/>
                <a:cs typeface="+mn-cs"/>
              </a:rPr>
              <a:t>, among other things.</a:t>
            </a:r>
          </a:p>
          <a:p>
            <a:pPr marL="171450" indent="-171450">
              <a:buFont typeface="Arial" panose="020B0604020202020204" pitchFamily="34" charset="0"/>
              <a:buChar char="•"/>
            </a:pPr>
            <a:r>
              <a:rPr lang="de-AT" b="1" dirty="0"/>
              <a:t>L</a:t>
            </a:r>
            <a:r>
              <a:rPr lang="de-AT" sz="1200" b="1" kern="1200" dirty="0">
                <a:solidFill>
                  <a:schemeClr val="tx1"/>
                </a:solidFill>
                <a:effectLst/>
                <a:latin typeface="+mn-lt"/>
                <a:ea typeface="+mn-ea"/>
                <a:cs typeface="+mn-cs"/>
              </a:rPr>
              <a:t>imited loading capacity:</a:t>
            </a:r>
            <a:br>
              <a:rPr lang="de-AT" sz="1200" b="1" kern="1200" dirty="0">
                <a:solidFill>
                  <a:schemeClr val="tx1"/>
                </a:solidFill>
                <a:effectLst/>
                <a:latin typeface="+mn-lt"/>
                <a:ea typeface="+mn-ea"/>
                <a:cs typeface="+mn-cs"/>
              </a:rPr>
            </a:br>
            <a:r>
              <a:rPr lang="de-AT" sz="1200" kern="1200" dirty="0">
                <a:solidFill>
                  <a:schemeClr val="tx1"/>
                </a:solidFill>
                <a:effectLst/>
                <a:latin typeface="+mn-lt"/>
                <a:ea typeface="+mn-ea"/>
                <a:cs typeface="+mn-cs"/>
              </a:rPr>
              <a:t>Compared to </a:t>
            </a:r>
            <a:r>
              <a:rPr lang="de-AT" sz="1200" kern="1200" dirty="0" err="1">
                <a:solidFill>
                  <a:schemeClr val="tx1"/>
                </a:solidFill>
                <a:effectLst/>
                <a:latin typeface="+mn-lt"/>
                <a:ea typeface="+mn-ea"/>
                <a:cs typeface="+mn-cs"/>
              </a:rPr>
              <a:t>other</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modes</a:t>
            </a:r>
            <a:r>
              <a:rPr lang="de-AT" sz="1200" kern="1200" dirty="0">
                <a:solidFill>
                  <a:schemeClr val="tx1"/>
                </a:solidFill>
                <a:effectLst/>
                <a:latin typeface="+mn-lt"/>
                <a:ea typeface="+mn-ea"/>
                <a:cs typeface="+mn-cs"/>
              </a:rPr>
              <a:t>, road transport </a:t>
            </a:r>
            <a:r>
              <a:rPr lang="de-AT" sz="1200" kern="1200" dirty="0" err="1">
                <a:solidFill>
                  <a:schemeClr val="tx1"/>
                </a:solidFill>
                <a:effectLst/>
                <a:latin typeface="+mn-lt"/>
                <a:ea typeface="+mn-ea"/>
                <a:cs typeface="+mn-cs"/>
              </a:rPr>
              <a:t>can</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transport</a:t>
            </a:r>
            <a:r>
              <a:rPr lang="de-AT" sz="1200" kern="1200" dirty="0">
                <a:solidFill>
                  <a:schemeClr val="tx1"/>
                </a:solidFill>
                <a:effectLst/>
                <a:latin typeface="+mn-lt"/>
                <a:ea typeface="+mn-ea"/>
                <a:cs typeface="+mn-cs"/>
              </a:rPr>
              <a:t> heavy objects or objects with a larger volume to a limited </a:t>
            </a:r>
            <a:r>
              <a:rPr lang="de-AT" sz="1200" kern="1200" dirty="0" err="1">
                <a:solidFill>
                  <a:schemeClr val="tx1"/>
                </a:solidFill>
                <a:effectLst/>
                <a:latin typeface="+mn-lt"/>
                <a:ea typeface="+mn-ea"/>
                <a:cs typeface="+mn-cs"/>
              </a:rPr>
              <a:t>extent</a:t>
            </a:r>
            <a:r>
              <a:rPr lang="de-AT" dirty="0"/>
              <a:t> </a:t>
            </a:r>
            <a:r>
              <a:rPr lang="de-AT" dirty="0" err="1"/>
              <a:t>only</a:t>
            </a:r>
            <a:r>
              <a:rPr lang="de-AT" dirty="0"/>
              <a:t>. </a:t>
            </a:r>
            <a:r>
              <a:rPr lang="de-AT" sz="1200" kern="1200" dirty="0">
                <a:solidFill>
                  <a:schemeClr val="tx1"/>
                </a:solidFill>
                <a:effectLst/>
                <a:latin typeface="+mn-lt"/>
                <a:ea typeface="+mn-ea"/>
                <a:cs typeface="+mn-cs"/>
              </a:rPr>
              <a:t>As a rule, this requires special permits, which are </a:t>
            </a:r>
            <a:r>
              <a:rPr lang="de-AT" sz="1200" kern="1200" dirty="0" err="1">
                <a:solidFill>
                  <a:schemeClr val="tx1"/>
                </a:solidFill>
                <a:effectLst/>
                <a:latin typeface="+mn-lt"/>
                <a:ea typeface="+mn-ea"/>
                <a:cs typeface="+mn-cs"/>
              </a:rPr>
              <a:t>relatively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complex</a:t>
            </a:r>
            <a:r>
              <a:rPr lang="de-AT" sz="1200" kern="1200" dirty="0">
                <a:solidFill>
                  <a:schemeClr val="tx1"/>
                </a:solidFill>
                <a:effectLst/>
                <a:latin typeface="+mn-lt"/>
                <a:ea typeface="+mn-ea"/>
                <a:cs typeface="+mn-cs"/>
              </a:rPr>
              <a:t> in terms of planning, implementation and costs.</a:t>
            </a:r>
          </a:p>
          <a:p>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kern="1200" dirty="0" err="1">
                <a:solidFill>
                  <a:schemeClr val="tx1"/>
                </a:solidFill>
                <a:effectLst/>
                <a:latin typeface="+mn-lt"/>
                <a:ea typeface="+mn-ea"/>
                <a:cs typeface="+mn-cs"/>
              </a:rPr>
              <a:t>Weaknesses</a:t>
            </a:r>
            <a:r>
              <a:rPr lang="de-AT" sz="1200" b="1" kern="1200" dirty="0">
                <a:solidFill>
                  <a:schemeClr val="tx1"/>
                </a:solidFill>
                <a:effectLst/>
                <a:latin typeface="+mn-lt"/>
                <a:ea typeface="+mn-ea"/>
                <a:cs typeface="+mn-cs"/>
              </a:rPr>
              <a:t>:</a:t>
            </a:r>
            <a:endParaRPr lang="de-AT"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AT" b="1" dirty="0"/>
              <a:t>H</a:t>
            </a:r>
            <a:r>
              <a:rPr lang="de-AT" sz="1200" b="1" kern="1200" dirty="0">
                <a:solidFill>
                  <a:schemeClr val="tx1"/>
                </a:solidFill>
                <a:effectLst/>
                <a:latin typeface="+mn-lt"/>
                <a:ea typeface="+mn-ea"/>
                <a:cs typeface="+mn-cs"/>
              </a:rPr>
              <a:t>igh dependencies:</a:t>
            </a:r>
            <a:br>
              <a:rPr lang="de-AT" sz="1200" b="1" kern="1200" dirty="0">
                <a:solidFill>
                  <a:schemeClr val="tx1"/>
                </a:solidFill>
                <a:effectLst/>
                <a:latin typeface="+mn-lt"/>
                <a:ea typeface="+mn-ea"/>
                <a:cs typeface="+mn-cs"/>
              </a:rPr>
            </a:br>
            <a:r>
              <a:rPr lang="de-AT" sz="1200" kern="1200" dirty="0">
                <a:solidFill>
                  <a:schemeClr val="tx1"/>
                </a:solidFill>
                <a:effectLst/>
                <a:latin typeface="+mn-lt"/>
                <a:ea typeface="+mn-ea"/>
                <a:cs typeface="+mn-cs"/>
              </a:rPr>
              <a:t>Road </a:t>
            </a:r>
            <a:r>
              <a:rPr lang="de-AT" sz="1200" kern="1200" dirty="0" err="1">
                <a:solidFill>
                  <a:schemeClr val="tx1"/>
                </a:solidFill>
                <a:effectLst/>
                <a:latin typeface="+mn-lt"/>
                <a:ea typeface="+mn-ea"/>
                <a:cs typeface="+mn-cs"/>
              </a:rPr>
              <a:t>transport</a:t>
            </a:r>
            <a:r>
              <a:rPr lang="de-AT" sz="1200" kern="1200" dirty="0">
                <a:solidFill>
                  <a:schemeClr val="tx1"/>
                </a:solidFill>
                <a:effectLst/>
                <a:latin typeface="+mn-lt"/>
                <a:ea typeface="+mn-ea"/>
                <a:cs typeface="+mn-cs"/>
              </a:rPr>
              <a:t>/</a:t>
            </a:r>
            <a:r>
              <a:rPr lang="de-AT" sz="1200" kern="1200" dirty="0" err="1">
                <a:solidFill>
                  <a:schemeClr val="tx1"/>
                </a:solidFill>
                <a:effectLst/>
                <a:latin typeface="+mn-lt"/>
                <a:ea typeface="+mn-ea"/>
                <a:cs typeface="+mn-cs"/>
              </a:rPr>
              <a:t>traffic</a:t>
            </a:r>
            <a:r>
              <a:rPr lang="de-AT" sz="1200" kern="1200" dirty="0">
                <a:solidFill>
                  <a:schemeClr val="tx1"/>
                </a:solidFill>
                <a:effectLst/>
                <a:latin typeface="+mn-lt"/>
                <a:ea typeface="+mn-ea"/>
                <a:cs typeface="+mn-cs"/>
              </a:rPr>
              <a:t> is heavily dependent on existing road conditions (e.g. black ice, rain) and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a:t>
            </a:r>
            <a:r>
              <a:rPr lang="de-AT" dirty="0" err="1"/>
              <a:t>current</a:t>
            </a:r>
            <a:r>
              <a:rPr lang="de-AT" sz="1200" kern="1200" dirty="0">
                <a:solidFill>
                  <a:schemeClr val="tx1"/>
                </a:solidFill>
                <a:effectLst/>
                <a:latin typeface="+mn-lt"/>
                <a:ea typeface="+mn-ea"/>
                <a:cs typeface="+mn-cs"/>
              </a:rPr>
              <a:t> traffic situation (e.g. traffic jams, bypasses).</a:t>
            </a:r>
          </a:p>
          <a:p>
            <a:pPr marL="171450" indent="-171450">
              <a:buFont typeface="Arial" panose="020B0604020202020204" pitchFamily="34" charset="0"/>
              <a:buChar char="•"/>
            </a:pPr>
            <a:r>
              <a:rPr lang="de-AT" b="1" dirty="0" err="1"/>
              <a:t>Highly</a:t>
            </a:r>
            <a:r>
              <a:rPr lang="de-AT" b="1" dirty="0"/>
              <a:t> </a:t>
            </a:r>
            <a:r>
              <a:rPr lang="de-AT" b="1" dirty="0" err="1"/>
              <a:t>a</a:t>
            </a:r>
            <a:r>
              <a:rPr lang="de-AT" sz="1200" b="1" kern="1200" dirty="0" err="1">
                <a:solidFill>
                  <a:schemeClr val="tx1"/>
                </a:solidFill>
                <a:effectLst/>
                <a:latin typeface="+mn-lt"/>
                <a:ea typeface="+mn-ea"/>
                <a:cs typeface="+mn-cs"/>
              </a:rPr>
              <a:t>ccident-prone</a:t>
            </a:r>
            <a:r>
              <a:rPr lang="de-AT" sz="1200" b="1" kern="1200" dirty="0">
                <a:solidFill>
                  <a:schemeClr val="tx1"/>
                </a:solidFill>
                <a:effectLst/>
                <a:latin typeface="+mn-lt"/>
                <a:ea typeface="+mn-ea"/>
                <a:cs typeface="+mn-cs"/>
              </a:rPr>
              <a:t>:</a:t>
            </a:r>
            <a:br>
              <a:rPr lang="de-AT" sz="1200" kern="1200" dirty="0">
                <a:solidFill>
                  <a:schemeClr val="tx1"/>
                </a:solidFill>
                <a:effectLst/>
                <a:latin typeface="+mn-lt"/>
                <a:ea typeface="+mn-ea"/>
                <a:cs typeface="+mn-cs"/>
              </a:rPr>
            </a:br>
            <a:r>
              <a:rPr lang="de-AT" sz="1200" kern="1200" dirty="0">
                <a:solidFill>
                  <a:schemeClr val="tx1"/>
                </a:solidFill>
                <a:effectLst/>
                <a:latin typeface="+mn-lt"/>
                <a:ea typeface="+mn-ea"/>
                <a:cs typeface="+mn-cs"/>
              </a:rPr>
              <a:t>The high risk of accidents </a:t>
            </a:r>
            <a:r>
              <a:rPr lang="de-AT" sz="1200" kern="1200" dirty="0" err="1">
                <a:solidFill>
                  <a:schemeClr val="tx1"/>
                </a:solidFill>
                <a:effectLst/>
                <a:latin typeface="+mn-lt"/>
                <a:ea typeface="+mn-ea"/>
                <a:cs typeface="+mn-cs"/>
              </a:rPr>
              <a:t>results</a:t>
            </a:r>
            <a:r>
              <a:rPr lang="de-AT" sz="1200" kern="1200" dirty="0">
                <a:solidFill>
                  <a:schemeClr val="tx1"/>
                </a:solidFill>
                <a:effectLst/>
                <a:latin typeface="+mn-lt"/>
                <a:ea typeface="+mn-ea"/>
                <a:cs typeface="+mn-cs"/>
              </a:rPr>
              <a:t> </a:t>
            </a:r>
            <a:r>
              <a:rPr lang="de-AT" dirty="0" err="1"/>
              <a:t>mainly</a:t>
            </a:r>
            <a:r>
              <a:rPr lang="de-AT" dirty="0"/>
              <a:t> </a:t>
            </a:r>
            <a:r>
              <a:rPr lang="de-AT" dirty="0" err="1"/>
              <a:t>from</a:t>
            </a:r>
            <a:r>
              <a:rPr lang="de-AT" dirty="0"/>
              <a:t> </a:t>
            </a:r>
            <a:r>
              <a:rPr lang="de-AT" sz="1200" kern="1200" dirty="0">
                <a:solidFill>
                  <a:schemeClr val="tx1"/>
                </a:solidFill>
                <a:effectLst/>
                <a:latin typeface="+mn-lt"/>
                <a:ea typeface="+mn-ea"/>
                <a:cs typeface="+mn-cs"/>
              </a:rPr>
              <a:t>high traffic density on the </a:t>
            </a:r>
            <a:r>
              <a:rPr lang="de-AT" sz="1200" kern="1200" dirty="0" err="1">
                <a:solidFill>
                  <a:schemeClr val="tx1"/>
                </a:solidFill>
                <a:effectLst/>
                <a:latin typeface="+mn-lt"/>
                <a:ea typeface="+mn-ea"/>
                <a:cs typeface="+mn-cs"/>
              </a:rPr>
              <a:t>road</a:t>
            </a:r>
            <a:r>
              <a:rPr lang="de-AT" sz="1200" kern="1200" dirty="0">
                <a:solidFill>
                  <a:schemeClr val="tx1"/>
                </a:solidFill>
                <a:effectLst/>
                <a:latin typeface="+mn-lt"/>
                <a:ea typeface="+mn-ea"/>
                <a:cs typeface="+mn-cs"/>
              </a:rPr>
              <a:t> </a:t>
            </a:r>
            <a:r>
              <a:rPr lang="de-AT" dirty="0" err="1"/>
              <a:t>with</a:t>
            </a:r>
            <a:r>
              <a:rPr lang="de-AT" dirty="0"/>
              <a:t> high </a:t>
            </a:r>
            <a:r>
              <a:rPr lang="de-AT" dirty="0" err="1"/>
              <a:t>proximity</a:t>
            </a:r>
            <a:r>
              <a:rPr lang="de-AT" dirty="0"/>
              <a:t> </a:t>
            </a:r>
            <a:r>
              <a:rPr lang="de-AT" dirty="0" err="1"/>
              <a:t>between</a:t>
            </a:r>
            <a:r>
              <a:rPr lang="de-AT" dirty="0"/>
              <a:t> </a:t>
            </a:r>
            <a:r>
              <a:rPr lang="de-AT" dirty="0" err="1"/>
              <a:t>vehicles</a:t>
            </a:r>
            <a:r>
              <a:rPr lang="de-AT" sz="1200" kern="1200" dirty="0">
                <a:solidFill>
                  <a:schemeClr val="tx1"/>
                </a:solidFill>
                <a:effectLst/>
                <a:latin typeface="+mn-lt"/>
                <a:ea typeface="+mn-ea"/>
                <a:cs typeface="+mn-cs"/>
              </a:rPr>
              <a:t> and that some drivers do not </a:t>
            </a:r>
            <a:r>
              <a:rPr lang="de-AT" sz="1200" kern="1200" dirty="0" err="1">
                <a:solidFill>
                  <a:schemeClr val="tx1"/>
                </a:solidFill>
                <a:effectLst/>
                <a:latin typeface="+mn-lt"/>
                <a:ea typeface="+mn-ea"/>
                <a:cs typeface="+mn-cs"/>
              </a:rPr>
              <a:t>comply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with</a:t>
            </a:r>
            <a:r>
              <a:rPr lang="de-AT" sz="1200" kern="1200" dirty="0">
                <a:solidFill>
                  <a:schemeClr val="tx1"/>
                </a:solidFill>
                <a:effectLst/>
                <a:latin typeface="+mn-lt"/>
                <a:ea typeface="+mn-ea"/>
                <a:cs typeface="+mn-cs"/>
              </a:rPr>
              <a:t> speed limits.</a:t>
            </a:r>
          </a:p>
          <a:p>
            <a:pPr marL="171450" indent="-171450">
              <a:buFont typeface="Arial" panose="020B0604020202020204" pitchFamily="34" charset="0"/>
              <a:buChar char="•"/>
            </a:pPr>
            <a:r>
              <a:rPr lang="de-AT" b="1" dirty="0" err="1"/>
              <a:t>I</a:t>
            </a:r>
            <a:r>
              <a:rPr lang="de-AT" sz="1200" b="1" kern="1200" dirty="0" err="1">
                <a:solidFill>
                  <a:schemeClr val="tx1"/>
                </a:solidFill>
                <a:effectLst/>
                <a:latin typeface="+mn-lt"/>
                <a:ea typeface="+mn-ea"/>
                <a:cs typeface="+mn-cs"/>
              </a:rPr>
              <a:t>ncreasing</a:t>
            </a:r>
            <a:r>
              <a:rPr lang="de-AT" sz="1200" b="1" kern="1200" dirty="0">
                <a:solidFill>
                  <a:schemeClr val="tx1"/>
                </a:solidFill>
                <a:effectLst/>
                <a:latin typeface="+mn-lt"/>
                <a:ea typeface="+mn-ea"/>
                <a:cs typeface="+mn-cs"/>
              </a:rPr>
              <a:t> restrictions:</a:t>
            </a:r>
            <a:br>
              <a:rPr lang="de-AT" sz="1200" kern="1200" dirty="0">
                <a:solidFill>
                  <a:schemeClr val="tx1"/>
                </a:solidFill>
                <a:effectLst/>
                <a:latin typeface="+mn-lt"/>
                <a:ea typeface="+mn-ea"/>
                <a:cs typeface="+mn-cs"/>
              </a:rPr>
            </a:br>
            <a:r>
              <a:rPr lang="de-AT" sz="1200" kern="1200" dirty="0">
                <a:solidFill>
                  <a:schemeClr val="tx1"/>
                </a:solidFill>
                <a:effectLst/>
                <a:latin typeface="+mn-lt"/>
                <a:ea typeface="+mn-ea"/>
                <a:cs typeface="+mn-cs"/>
              </a:rPr>
              <a:t>Increasing political regulations (e.g. extension of driving bans or subsidies for alternative vehicles) or social resistance are hampering the development of road traffic.</a:t>
            </a:r>
          </a:p>
          <a:p>
            <a:endParaRPr lang="de-AT" b="1" dirty="0"/>
          </a:p>
          <a:p>
            <a:endParaRPr lang="de-AT" b="1" dirty="0"/>
          </a:p>
          <a:p>
            <a:r>
              <a:rPr lang="de-AT" b="1" dirty="0"/>
              <a:t>Source:</a:t>
            </a:r>
            <a:r>
              <a:rPr lang="de-AT" b="0" baseline="0" dirty="0"/>
              <a:t> Cf. </a:t>
            </a:r>
            <a:r>
              <a:rPr lang="de-AT" baseline="0" dirty="0"/>
              <a:t>Kummer (2010) p. 86 f.</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4</a:t>
            </a:fld>
            <a:endParaRPr lang="de-AT" dirty="0"/>
          </a:p>
        </p:txBody>
      </p:sp>
    </p:spTree>
    <p:extLst>
      <p:ext uri="{BB962C8B-B14F-4D97-AF65-F5344CB8AC3E}">
        <p14:creationId xmlns:p14="http://schemas.microsoft.com/office/powerpoint/2010/main" val="27497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a:t>In comparison to road transport, </a:t>
            </a:r>
            <a:r>
              <a:rPr lang="de-AT" b="0" dirty="0" err="1"/>
              <a:t>rail</a:t>
            </a:r>
            <a:r>
              <a:rPr lang="de-AT" b="0" dirty="0"/>
              <a:t> </a:t>
            </a:r>
            <a:r>
              <a:rPr lang="de-AT" b="0" dirty="0" err="1"/>
              <a:t>has</a:t>
            </a:r>
            <a:r>
              <a:rPr lang="de-AT" b="0" dirty="0"/>
              <a:t> higher mass efficiency (</a:t>
            </a:r>
            <a:r>
              <a:rPr lang="de-AT" b="0" dirty="0" err="1"/>
              <a:t>thus</a:t>
            </a:r>
            <a:r>
              <a:rPr lang="de-AT" b="0" dirty="0"/>
              <a:t> </a:t>
            </a:r>
            <a:r>
              <a:rPr lang="de-AT" dirty="0" err="1"/>
              <a:t>more</a:t>
            </a:r>
            <a:r>
              <a:rPr lang="de-AT" dirty="0"/>
              <a:t> </a:t>
            </a:r>
            <a:r>
              <a:rPr lang="de-AT" dirty="0" err="1"/>
              <a:t>suitable</a:t>
            </a:r>
            <a:r>
              <a:rPr lang="de-AT" b="0" dirty="0"/>
              <a:t> for heavy or voluminous </a:t>
            </a:r>
            <a:r>
              <a:rPr lang="de-AT" b="0" dirty="0" err="1"/>
              <a:t>transport</a:t>
            </a:r>
            <a:r>
              <a:rPr lang="de-AT" b="0" dirty="0"/>
              <a:t> </a:t>
            </a:r>
            <a:r>
              <a:rPr lang="de-AT" dirty="0" err="1"/>
              <a:t>goods</a:t>
            </a:r>
            <a:r>
              <a:rPr lang="de-AT" b="0" dirty="0"/>
              <a:t>) not least due to its larger dimensions, as well as </a:t>
            </a:r>
            <a:r>
              <a:rPr lang="de-AT" b="0" dirty="0" err="1"/>
              <a:t>higher</a:t>
            </a:r>
            <a:r>
              <a:rPr lang="de-AT" b="0" dirty="0"/>
              <a:t> </a:t>
            </a:r>
            <a:r>
              <a:rPr lang="de-AT" b="0" dirty="0" err="1"/>
              <a:t>safety</a:t>
            </a:r>
            <a:r>
              <a:rPr lang="de-AT" b="0" dirty="0"/>
              <a:t> </a:t>
            </a:r>
            <a:r>
              <a:rPr lang="de-AT" b="0" dirty="0" err="1"/>
              <a:t>requirements</a:t>
            </a:r>
            <a:r>
              <a:rPr lang="de-AT" b="0" dirty="0"/>
              <a:t>. Road transport, on the other hand, scores with its door-to-door service for its customers. Like inland navigation, rail transport can only offer terminal-to-terminal transport. Only very few </a:t>
            </a:r>
            <a:r>
              <a:rPr lang="de-AT" b="0" dirty="0" err="1"/>
              <a:t>customers</a:t>
            </a:r>
            <a:r>
              <a:rPr lang="de-AT" b="0" dirty="0"/>
              <a:t> </a:t>
            </a:r>
            <a:r>
              <a:rPr lang="de-AT" b="0" dirty="0" err="1"/>
              <a:t>have</a:t>
            </a:r>
            <a:r>
              <a:rPr lang="de-AT" b="0" dirty="0"/>
              <a:t> direct rail or </a:t>
            </a:r>
            <a:r>
              <a:rPr lang="de-AT" b="0" dirty="0" err="1"/>
              <a:t>waterway</a:t>
            </a:r>
            <a:r>
              <a:rPr lang="de-AT" b="0" dirty="0"/>
              <a:t> </a:t>
            </a:r>
            <a:r>
              <a:rPr lang="de-AT" b="0" dirty="0" err="1"/>
              <a:t>access</a:t>
            </a:r>
            <a:r>
              <a:rPr lang="de-AT" b="0" dirty="0"/>
              <a:t>. This in turn, </a:t>
            </a:r>
            <a:r>
              <a:rPr lang="de-AT" b="0" dirty="0" err="1"/>
              <a:t>takes</a:t>
            </a:r>
            <a:r>
              <a:rPr lang="de-AT" b="0" dirty="0"/>
              <a:t> </a:t>
            </a:r>
            <a:r>
              <a:rPr lang="de-AT" b="0" dirty="0" err="1"/>
              <a:t>road</a:t>
            </a:r>
            <a:r>
              <a:rPr lang="de-AT" b="0" dirty="0"/>
              <a:t> </a:t>
            </a:r>
            <a:r>
              <a:rPr lang="de-AT" b="0" dirty="0" err="1"/>
              <a:t>tr</a:t>
            </a:r>
            <a:r>
              <a:rPr lang="de-AT" dirty="0" err="1"/>
              <a:t>ansport</a:t>
            </a:r>
            <a:r>
              <a:rPr lang="de-AT" b="0" dirty="0"/>
              <a:t> to overcome the first and last </a:t>
            </a:r>
            <a:r>
              <a:rPr lang="de-AT" b="0" dirty="0" err="1"/>
              <a:t>mile</a:t>
            </a:r>
            <a:r>
              <a:rPr lang="de-AT" dirty="0"/>
              <a:t>, </a:t>
            </a:r>
            <a:r>
              <a:rPr lang="de-AT" b="0" dirty="0" err="1"/>
              <a:t>meaning</a:t>
            </a:r>
            <a:r>
              <a:rPr lang="de-AT" b="0" dirty="0"/>
              <a:t> less flexibility for the </a:t>
            </a:r>
            <a:r>
              <a:rPr lang="de-AT" b="0" dirty="0" err="1"/>
              <a:t>customer</a:t>
            </a:r>
            <a:r>
              <a:rPr lang="de-AT" b="0" dirty="0"/>
              <a:t> and </a:t>
            </a:r>
            <a:r>
              <a:rPr lang="de-AT" b="0" dirty="0" err="1"/>
              <a:t>the</a:t>
            </a:r>
            <a:r>
              <a:rPr lang="de-AT" b="0" dirty="0"/>
              <a:t> </a:t>
            </a:r>
            <a:r>
              <a:rPr lang="de-AT" b="0" dirty="0" err="1"/>
              <a:t>transport</a:t>
            </a:r>
            <a:r>
              <a:rPr lang="de-AT" b="0" dirty="0"/>
              <a:t> </a:t>
            </a:r>
            <a:r>
              <a:rPr lang="de-AT" b="0" dirty="0" err="1"/>
              <a:t>operator</a:t>
            </a:r>
            <a:r>
              <a:rPr lang="de-AT" b="0" dirty="0"/>
              <a:t>. </a:t>
            </a:r>
            <a:r>
              <a:rPr lang="de-AT" dirty="0"/>
              <a:t>A</a:t>
            </a:r>
            <a:r>
              <a:rPr lang="de-AT" b="0" dirty="0"/>
              <a:t> </a:t>
            </a:r>
            <a:r>
              <a:rPr lang="de-AT" b="0" dirty="0" err="1"/>
              <a:t>topic</a:t>
            </a:r>
            <a:r>
              <a:rPr lang="de-AT" b="0" dirty="0"/>
              <a:t> often discussed in connection with inland navigation is transport time. A large number of companies do not generally rely on inland navigation due </a:t>
            </a:r>
            <a:r>
              <a:rPr lang="de-AT" b="0" dirty="0" err="1"/>
              <a:t>to</a:t>
            </a:r>
            <a:r>
              <a:rPr lang="de-AT" b="0" dirty="0"/>
              <a:t> longer </a:t>
            </a:r>
            <a:r>
              <a:rPr lang="de-AT" b="0" dirty="0" err="1"/>
              <a:t>running</a:t>
            </a:r>
            <a:r>
              <a:rPr lang="de-AT" b="0" dirty="0"/>
              <a:t> </a:t>
            </a:r>
            <a:r>
              <a:rPr lang="de-AT" b="0" dirty="0" err="1"/>
              <a:t>or</a:t>
            </a:r>
            <a:r>
              <a:rPr lang="de-AT" b="0" dirty="0"/>
              <a:t> </a:t>
            </a:r>
            <a:r>
              <a:rPr lang="de-AT" b="0" dirty="0" err="1"/>
              <a:t>transport</a:t>
            </a:r>
            <a:r>
              <a:rPr lang="de-AT" b="0" dirty="0"/>
              <a:t> time and higher packaging requirements. </a:t>
            </a:r>
            <a:r>
              <a:rPr lang="de-AT" dirty="0"/>
              <a:t>H</a:t>
            </a:r>
            <a:r>
              <a:rPr lang="de-AT" b="0" dirty="0"/>
              <a:t>igh </a:t>
            </a:r>
            <a:r>
              <a:rPr lang="de-AT" b="0" dirty="0" err="1"/>
              <a:t>demands</a:t>
            </a:r>
            <a:r>
              <a:rPr lang="de-AT" b="0" dirty="0"/>
              <a:t> on packaging in </a:t>
            </a:r>
            <a:r>
              <a:rPr lang="de-AT" b="0" dirty="0" err="1"/>
              <a:t>particular</a:t>
            </a:r>
            <a:r>
              <a:rPr lang="de-AT" b="0" dirty="0"/>
              <a:t>, </a:t>
            </a:r>
            <a:r>
              <a:rPr lang="de-AT" b="0" dirty="0" err="1"/>
              <a:t>are</a:t>
            </a:r>
            <a:r>
              <a:rPr lang="de-AT" b="0" dirty="0"/>
              <a:t> </a:t>
            </a:r>
            <a:r>
              <a:rPr lang="de-AT" dirty="0"/>
              <a:t>vital</a:t>
            </a:r>
            <a:r>
              <a:rPr lang="de-AT" b="0" dirty="0"/>
              <a:t> </a:t>
            </a:r>
            <a:r>
              <a:rPr lang="de-AT" b="0" dirty="0" err="1"/>
              <a:t>for</a:t>
            </a:r>
            <a:r>
              <a:rPr lang="de-AT" b="0" dirty="0"/>
              <a:t> </a:t>
            </a:r>
            <a:r>
              <a:rPr lang="de-AT" dirty="0" err="1"/>
              <a:t>goods</a:t>
            </a:r>
            <a:r>
              <a:rPr lang="de-AT" b="0" dirty="0"/>
              <a:t> </a:t>
            </a:r>
            <a:r>
              <a:rPr lang="de-AT" b="0" dirty="0" err="1"/>
              <a:t>protection</a:t>
            </a:r>
            <a:r>
              <a:rPr lang="de-AT" dirty="0"/>
              <a:t> </a:t>
            </a:r>
            <a:r>
              <a:rPr lang="de-AT" dirty="0" err="1"/>
              <a:t>from</a:t>
            </a:r>
            <a:r>
              <a:rPr lang="de-AT" b="0" dirty="0"/>
              <a:t> existing weather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a:t>Source:</a:t>
            </a:r>
            <a:r>
              <a:rPr lang="de-AT" b="0" baseline="0" dirty="0"/>
              <a:t> Cf. </a:t>
            </a:r>
            <a:r>
              <a:rPr lang="de-AT" baseline="0" dirty="0"/>
              <a:t>Kummer (2010) p. 89; Cf. Kummer (2010) p. 109.</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5</a:t>
            </a:fld>
            <a:endParaRPr lang="de-AT" dirty="0"/>
          </a:p>
        </p:txBody>
      </p:sp>
    </p:spTree>
    <p:extLst>
      <p:ext uri="{BB962C8B-B14F-4D97-AF65-F5344CB8AC3E}">
        <p14:creationId xmlns:p14="http://schemas.microsoft.com/office/powerpoint/2010/main" val="229625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defRPr/>
            </a:pPr>
            <a:r>
              <a:rPr lang="de-AT" b="0" dirty="0"/>
              <a:t>Above all, perishable goods, such as fruit or vegetables, goods with special requirements, such as milk or </a:t>
            </a:r>
            <a:r>
              <a:rPr lang="de-AT" b="0" dirty="0" err="1"/>
              <a:t>eggs</a:t>
            </a:r>
            <a:r>
              <a:rPr lang="de-AT" b="0" dirty="0"/>
              <a:t> </a:t>
            </a:r>
            <a:r>
              <a:rPr lang="de-AT" b="0" dirty="0" err="1"/>
              <a:t>which</a:t>
            </a:r>
            <a:r>
              <a:rPr lang="de-AT" b="0" dirty="0"/>
              <a:t> </a:t>
            </a:r>
            <a:r>
              <a:rPr lang="de-AT" b="0" dirty="0" err="1"/>
              <a:t>need</a:t>
            </a:r>
            <a:r>
              <a:rPr lang="de-AT" b="0" dirty="0"/>
              <a:t> </a:t>
            </a:r>
            <a:r>
              <a:rPr lang="de-AT" b="0" dirty="0" err="1"/>
              <a:t>to</a:t>
            </a:r>
            <a:r>
              <a:rPr lang="de-AT" b="0" dirty="0"/>
              <a:t> </a:t>
            </a:r>
            <a:r>
              <a:rPr lang="de-AT" b="0" dirty="0" err="1"/>
              <a:t>be</a:t>
            </a:r>
            <a:r>
              <a:rPr lang="de-AT" b="0" dirty="0"/>
              <a:t> </a:t>
            </a:r>
            <a:r>
              <a:rPr lang="de-AT" b="0" dirty="0" err="1"/>
              <a:t>kept</a:t>
            </a:r>
            <a:r>
              <a:rPr lang="de-AT" b="0" dirty="0"/>
              <a:t> cool, or </a:t>
            </a:r>
            <a:r>
              <a:rPr lang="de-AT" b="0" dirty="0" err="1"/>
              <a:t>the</a:t>
            </a:r>
            <a:r>
              <a:rPr lang="de-AT" b="0" dirty="0"/>
              <a:t> </a:t>
            </a:r>
            <a:r>
              <a:rPr lang="de-AT" dirty="0" err="1"/>
              <a:t>always</a:t>
            </a:r>
            <a:r>
              <a:rPr lang="de-AT" dirty="0"/>
              <a:t> </a:t>
            </a:r>
            <a:r>
              <a:rPr lang="de-AT" dirty="0" err="1"/>
              <a:t>available</a:t>
            </a:r>
            <a:r>
              <a:rPr lang="de-AT" dirty="0"/>
              <a:t> </a:t>
            </a:r>
            <a:r>
              <a:rPr lang="de-AT" dirty="0" err="1"/>
              <a:t>daily</a:t>
            </a:r>
            <a:r>
              <a:rPr lang="de-AT" dirty="0"/>
              <a:t> </a:t>
            </a:r>
            <a:r>
              <a:rPr lang="de-AT" b="0" dirty="0" err="1"/>
              <a:t>newspaper</a:t>
            </a:r>
            <a:r>
              <a:rPr lang="de-AT" b="0" dirty="0"/>
              <a:t> </a:t>
            </a:r>
            <a:r>
              <a:rPr lang="de-AT" b="0" dirty="0" err="1"/>
              <a:t>depend</a:t>
            </a:r>
            <a:r>
              <a:rPr lang="de-AT" b="0" dirty="0"/>
              <a:t> on </a:t>
            </a:r>
            <a:r>
              <a:rPr lang="de-AT" dirty="0" err="1"/>
              <a:t>road</a:t>
            </a:r>
            <a:r>
              <a:rPr lang="de-AT" dirty="0"/>
              <a:t> </a:t>
            </a:r>
            <a:r>
              <a:rPr lang="de-AT" b="0" dirty="0" err="1"/>
              <a:t>service</a:t>
            </a:r>
            <a:r>
              <a:rPr lang="de-AT" dirty="0" err="1"/>
              <a:t>s</a:t>
            </a:r>
            <a:r>
              <a:rPr lang="de-AT" b="0" dirty="0"/>
              <a:t>. </a:t>
            </a:r>
            <a:r>
              <a:rPr lang="de-AT" dirty="0"/>
              <a:t>Wider </a:t>
            </a:r>
            <a:r>
              <a:rPr lang="de-AT" b="0" dirty="0" err="1"/>
              <a:t>analysis</a:t>
            </a:r>
            <a:r>
              <a:rPr lang="de-AT" b="0" dirty="0"/>
              <a:t> also shows that road plays a dominant </a:t>
            </a:r>
            <a:r>
              <a:rPr lang="de-AT" b="0" dirty="0" err="1"/>
              <a:t>role</a:t>
            </a:r>
            <a:r>
              <a:rPr lang="de-AT" b="0" dirty="0"/>
              <a:t> in </a:t>
            </a:r>
            <a:r>
              <a:rPr lang="de-AT" b="0" dirty="0" err="1"/>
              <a:t>parcel</a:t>
            </a:r>
            <a:r>
              <a:rPr lang="de-AT" b="0" dirty="0"/>
              <a:t> </a:t>
            </a:r>
            <a:r>
              <a:rPr lang="de-AT" b="0" dirty="0" err="1"/>
              <a:t>collection</a:t>
            </a:r>
            <a:r>
              <a:rPr lang="de-AT" b="0" dirty="0"/>
              <a:t>, </a:t>
            </a:r>
            <a:r>
              <a:rPr lang="de-AT" dirty="0" err="1"/>
              <a:t>the</a:t>
            </a:r>
            <a:r>
              <a:rPr lang="de-AT" dirty="0"/>
              <a:t> </a:t>
            </a:r>
            <a:r>
              <a:rPr lang="de-AT" b="0" dirty="0" err="1"/>
              <a:t>parcel</a:t>
            </a:r>
            <a:r>
              <a:rPr lang="de-AT" b="0" dirty="0"/>
              <a:t> distribution sector as well as in the waste transport sector, which is already taken for granted. </a:t>
            </a:r>
            <a:r>
              <a:rPr lang="de-AT" b="0" dirty="0" err="1"/>
              <a:t>Without</a:t>
            </a:r>
            <a:r>
              <a:rPr lang="de-AT" b="0" dirty="0"/>
              <a:t> </a:t>
            </a:r>
            <a:r>
              <a:rPr lang="de-AT" dirty="0" err="1"/>
              <a:t>it</a:t>
            </a:r>
            <a:r>
              <a:rPr lang="de-AT" b="0" dirty="0"/>
              <a:t>, many products or services (e.g. also in medicine) would not be possible. </a:t>
            </a:r>
            <a:r>
              <a:rPr lang="de-AT" dirty="0" err="1"/>
              <a:t>We</a:t>
            </a:r>
            <a:r>
              <a:rPr lang="de-AT" dirty="0"/>
              <a:t> </a:t>
            </a:r>
            <a:r>
              <a:rPr lang="de-AT" dirty="0" err="1"/>
              <a:t>should</a:t>
            </a:r>
            <a:r>
              <a:rPr lang="de-AT" dirty="0"/>
              <a:t> not </a:t>
            </a:r>
            <a:r>
              <a:rPr lang="de-AT" dirty="0" err="1"/>
              <a:t>underestimate</a:t>
            </a:r>
            <a:r>
              <a:rPr lang="de-AT" dirty="0"/>
              <a:t> </a:t>
            </a:r>
            <a:r>
              <a:rPr lang="de-AT" dirty="0" err="1"/>
              <a:t>t</a:t>
            </a:r>
            <a:r>
              <a:rPr lang="de-AT" b="0" dirty="0" err="1"/>
              <a:t>he</a:t>
            </a:r>
            <a:r>
              <a:rPr lang="de-AT" b="0" dirty="0"/>
              <a:t> </a:t>
            </a:r>
            <a:r>
              <a:rPr lang="de-AT" b="0" dirty="0" err="1"/>
              <a:t>consequences</a:t>
            </a:r>
            <a:r>
              <a:rPr lang="de-AT" b="0" dirty="0"/>
              <a:t> </a:t>
            </a:r>
            <a:r>
              <a:rPr lang="de-AT" b="0" dirty="0" err="1"/>
              <a:t>of</a:t>
            </a:r>
            <a:r>
              <a:rPr lang="de-AT" b="0" dirty="0"/>
              <a:t> </a:t>
            </a:r>
            <a:r>
              <a:rPr lang="de-AT" dirty="0" err="1"/>
              <a:t>forgoing</a:t>
            </a:r>
            <a:r>
              <a:rPr lang="de-AT" dirty="0"/>
              <a:t> </a:t>
            </a:r>
            <a:r>
              <a:rPr lang="de-AT" dirty="0" err="1"/>
              <a:t>the</a:t>
            </a:r>
            <a:r>
              <a:rPr lang="de-AT" dirty="0"/>
              <a:t> </a:t>
            </a:r>
            <a:r>
              <a:rPr lang="de-AT" dirty="0" err="1"/>
              <a:t>road</a:t>
            </a:r>
            <a:r>
              <a:rPr lang="de-AT" b="0" dirty="0"/>
              <a:t>. Many companies or other modes of transport are dependent on road transport and can no longer carry out most of their activities </a:t>
            </a:r>
            <a:r>
              <a:rPr lang="de-AT" b="0" dirty="0" err="1"/>
              <a:t>if</a:t>
            </a:r>
            <a:r>
              <a:rPr lang="de-AT" b="0" dirty="0"/>
              <a:t> </a:t>
            </a:r>
            <a:r>
              <a:rPr lang="de-AT" dirty="0" err="1"/>
              <a:t>it</a:t>
            </a:r>
            <a:r>
              <a:rPr lang="de-AT" b="0" dirty="0"/>
              <a:t> is </a:t>
            </a:r>
            <a:r>
              <a:rPr lang="de-AT" b="0" dirty="0" err="1"/>
              <a:t>completely</a:t>
            </a:r>
            <a:r>
              <a:rPr lang="de-AT" b="0" dirty="0"/>
              <a:t> </a:t>
            </a:r>
            <a:r>
              <a:rPr lang="de-AT" dirty="0" err="1"/>
              <a:t>aban</a:t>
            </a:r>
            <a:r>
              <a:rPr lang="de-AT" b="0" dirty="0" err="1"/>
              <a:t>doned</a:t>
            </a:r>
            <a:r>
              <a:rPr lang="de-AT" b="0" dirty="0"/>
              <a:t> or banned. The consequences are production bottlenecks, empty shelves in supermarkets, unemployment or declining economic output. Of course, it should be noted in this context that heavy goods vehicles cannot be seen as </a:t>
            </a:r>
            <a:r>
              <a:rPr lang="de-AT" b="0" dirty="0" err="1"/>
              <a:t>the</a:t>
            </a:r>
            <a:r>
              <a:rPr lang="de-AT" b="0" dirty="0"/>
              <a:t> </a:t>
            </a:r>
            <a:r>
              <a:rPr lang="de-AT" b="0" dirty="0" err="1"/>
              <a:t>panacea</a:t>
            </a:r>
            <a:r>
              <a:rPr lang="de-AT" b="0" dirty="0"/>
              <a:t> of road transport and that alternative options, depending on their design (e.g. </a:t>
            </a:r>
            <a:r>
              <a:rPr lang="de-AT" dirty="0" err="1"/>
              <a:t>cargo</a:t>
            </a:r>
            <a:r>
              <a:rPr lang="de-AT" b="0" dirty="0"/>
              <a:t> bicycles or electric drive), may also </a:t>
            </a:r>
            <a:r>
              <a:rPr lang="de-AT" dirty="0" err="1"/>
              <a:t>bear</a:t>
            </a:r>
            <a:r>
              <a:rPr lang="de-AT" b="0" dirty="0"/>
              <a:t> </a:t>
            </a:r>
            <a:r>
              <a:rPr lang="de-AT" b="0" dirty="0" err="1"/>
              <a:t>future</a:t>
            </a:r>
            <a:r>
              <a:rPr lang="de-AT" b="0" dirty="0"/>
              <a:t> potential. The choice always depends on various factors, such </a:t>
            </a:r>
            <a:r>
              <a:rPr lang="de-AT" b="0" dirty="0" err="1"/>
              <a:t>as</a:t>
            </a:r>
            <a:r>
              <a:rPr lang="de-AT" b="0" dirty="0"/>
              <a:t> urgency of the </a:t>
            </a:r>
            <a:r>
              <a:rPr lang="de-AT" b="0" dirty="0" err="1"/>
              <a:t>transport</a:t>
            </a:r>
            <a:r>
              <a:rPr lang="de-AT" b="0" dirty="0"/>
              <a:t>, </a:t>
            </a:r>
            <a:r>
              <a:rPr lang="de-AT" b="0" dirty="0" err="1"/>
              <a:t>convenience</a:t>
            </a:r>
            <a:r>
              <a:rPr lang="de-AT" b="0" dirty="0"/>
              <a:t> or the size of the consignment. This must </a:t>
            </a:r>
            <a:r>
              <a:rPr lang="de-AT" b="0" dirty="0" err="1"/>
              <a:t>be</a:t>
            </a:r>
            <a:r>
              <a:rPr lang="de-AT" b="0" dirty="0"/>
              <a:t> </a:t>
            </a:r>
            <a:r>
              <a:rPr lang="de-AT" dirty="0" err="1"/>
              <a:t>assess</a:t>
            </a:r>
            <a:r>
              <a:rPr lang="de-AT" b="0" dirty="0" err="1"/>
              <a:t>ed</a:t>
            </a:r>
            <a:r>
              <a:rPr lang="de-AT" b="0" dirty="0"/>
              <a:t> </a:t>
            </a:r>
            <a:r>
              <a:rPr lang="de-AT" b="0" dirty="0" err="1"/>
              <a:t>accordingly</a:t>
            </a:r>
            <a:r>
              <a:rPr lang="de-AT" b="0" dirty="0"/>
              <a:t>,</a:t>
            </a:r>
            <a:r>
              <a:rPr lang="de-AT" dirty="0"/>
              <a:t> </a:t>
            </a:r>
            <a:r>
              <a:rPr lang="de-AT" dirty="0" err="1"/>
              <a:t>depending</a:t>
            </a:r>
            <a:r>
              <a:rPr lang="de-AT" dirty="0"/>
              <a:t> on </a:t>
            </a:r>
            <a:r>
              <a:rPr lang="de-AT" dirty="0" err="1"/>
              <a:t>requirements</a:t>
            </a:r>
            <a:r>
              <a:rPr lang="de-AT" dirty="0"/>
              <a:t>.</a:t>
            </a:r>
            <a:endParaRPr lang="de-AT"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a:t>Source: </a:t>
            </a:r>
            <a:r>
              <a:rPr lang="de-AT" b="0" dirty="0"/>
              <a:t>Cf.</a:t>
            </a:r>
            <a:r>
              <a:rPr lang="de-AT" dirty="0"/>
              <a:t> Die Transporteure (2010)</a:t>
            </a:r>
            <a:r>
              <a:rPr lang="de-AT" baseline="0" dirty="0"/>
              <a:t> online; Cf. </a:t>
            </a:r>
            <a:r>
              <a:rPr lang="de-DE" dirty="0"/>
              <a:t>Kummer (2010) p.</a:t>
            </a:r>
            <a:r>
              <a:rPr lang="de-DE" baseline="0" dirty="0"/>
              <a:t> 86 f, </a:t>
            </a:r>
            <a:r>
              <a:rPr lang="de-DE" dirty="0"/>
              <a:t>123.</a:t>
            </a:r>
            <a:endParaRPr lang="de-AT" dirty="0"/>
          </a:p>
          <a:p>
            <a:r>
              <a:rPr lang="de-AT" b="1" dirty="0"/>
              <a:t>Images: </a:t>
            </a:r>
            <a:r>
              <a:rPr lang="de-AT" dirty="0"/>
              <a:t>Bundesministerium für Ernährung und Landwirtschaft (</a:t>
            </a:r>
            <a:r>
              <a:rPr lang="de-AT" baseline="0" dirty="0"/>
              <a:t>2016) online; DerStandard.at (2016) online; Berg (2016) online; </a:t>
            </a:r>
            <a:r>
              <a:rPr lang="de-AT" baseline="0" dirty="0" err="1"/>
              <a:t>Wodicka</a:t>
            </a:r>
            <a:r>
              <a:rPr lang="de-AT" baseline="0" dirty="0"/>
              <a:t> (2011)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6</a:t>
            </a:fld>
            <a:endParaRPr lang="de-AT" dirty="0"/>
          </a:p>
        </p:txBody>
      </p:sp>
    </p:spTree>
    <p:extLst>
      <p:ext uri="{BB962C8B-B14F-4D97-AF65-F5344CB8AC3E}">
        <p14:creationId xmlns:p14="http://schemas.microsoft.com/office/powerpoint/2010/main" val="416753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A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a:t>Source: </a:t>
            </a:r>
            <a:r>
              <a:rPr lang="de-AT" dirty="0"/>
              <a:t>own presentation based on </a:t>
            </a:r>
            <a:r>
              <a:rPr lang="de-DE" dirty="0"/>
              <a:t>Kummer (2010) p.</a:t>
            </a:r>
            <a:r>
              <a:rPr lang="de-DE" baseline="0" dirty="0"/>
              <a:t> 174 f; </a:t>
            </a:r>
            <a:r>
              <a:rPr lang="de-AT" baseline="0" dirty="0"/>
              <a:t>BMVIT (2012) p. 1.</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7</a:t>
            </a:fld>
            <a:endParaRPr lang="de-AT" dirty="0"/>
          </a:p>
        </p:txBody>
      </p:sp>
    </p:spTree>
    <p:extLst>
      <p:ext uri="{BB962C8B-B14F-4D97-AF65-F5344CB8AC3E}">
        <p14:creationId xmlns:p14="http://schemas.microsoft.com/office/powerpoint/2010/main" val="286184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a:t>
            </a:r>
            <a:r>
              <a:rPr lang="de-AT" b="0" dirty="0"/>
              <a:t> more detailed analysis of </a:t>
            </a:r>
            <a:r>
              <a:rPr lang="de-AT" b="0" dirty="0" err="1"/>
              <a:t>the</a:t>
            </a:r>
            <a:r>
              <a:rPr lang="de-AT" b="0" dirty="0"/>
              <a:t> Austrian </a:t>
            </a:r>
            <a:r>
              <a:rPr lang="de-AT" b="0" dirty="0" err="1"/>
              <a:t>higher</a:t>
            </a:r>
            <a:r>
              <a:rPr lang="de-AT" b="0" dirty="0"/>
              <a:t>-level road network shows that there are mainly good connections </a:t>
            </a:r>
            <a:r>
              <a:rPr lang="de-AT" b="0" dirty="0" err="1"/>
              <a:t>between</a:t>
            </a:r>
            <a:r>
              <a:rPr lang="de-AT" b="0" dirty="0"/>
              <a:t> large </a:t>
            </a:r>
            <a:r>
              <a:rPr lang="de-AT" b="0" dirty="0" err="1"/>
              <a:t>cities</a:t>
            </a:r>
            <a:r>
              <a:rPr lang="de-AT" b="0" dirty="0"/>
              <a:t> </a:t>
            </a:r>
            <a:r>
              <a:rPr lang="de-AT" dirty="0"/>
              <a:t>in </a:t>
            </a:r>
            <a:r>
              <a:rPr lang="de-AT" b="0" dirty="0"/>
              <a:t>Austrian </a:t>
            </a:r>
            <a:r>
              <a:rPr lang="de-AT" b="0" dirty="0" err="1"/>
              <a:t>provinces</a:t>
            </a:r>
            <a:r>
              <a:rPr lang="de-AT" b="0" dirty="0"/>
              <a:t> and </a:t>
            </a:r>
            <a:r>
              <a:rPr lang="de-AT" b="0" dirty="0" err="1"/>
              <a:t>sufficient</a:t>
            </a:r>
            <a:r>
              <a:rPr lang="de-AT" b="0" dirty="0"/>
              <a:t> </a:t>
            </a:r>
            <a:r>
              <a:rPr lang="de-AT" b="0" dirty="0" err="1"/>
              <a:t>options</a:t>
            </a:r>
            <a:r>
              <a:rPr lang="de-AT" b="0" dirty="0"/>
              <a:t> for "fine distribution" through secondary road networks (e.g. </a:t>
            </a:r>
            <a:r>
              <a:rPr lang="de-AT" dirty="0" err="1"/>
              <a:t>main</a:t>
            </a:r>
            <a:r>
              <a:rPr lang="de-AT" b="0" dirty="0"/>
              <a:t> </a:t>
            </a:r>
            <a:r>
              <a:rPr lang="de-AT" b="0" dirty="0" err="1"/>
              <a:t>or</a:t>
            </a:r>
            <a:r>
              <a:rPr lang="de-AT" b="0" dirty="0"/>
              <a:t> regional roads). </a:t>
            </a:r>
            <a:r>
              <a:rPr lang="de-AT" dirty="0"/>
              <a:t>Meeting</a:t>
            </a:r>
            <a:r>
              <a:rPr lang="de-AT" b="0" dirty="0"/>
              <a:t> the growing challenges of the future, ASFINAG has published plans </a:t>
            </a:r>
            <a:r>
              <a:rPr lang="de-AT" b="0" dirty="0" err="1"/>
              <a:t>for</a:t>
            </a:r>
            <a:r>
              <a:rPr lang="de-AT" b="0" dirty="0"/>
              <a:t> </a:t>
            </a:r>
            <a:r>
              <a:rPr lang="de-AT" b="0" dirty="0" err="1"/>
              <a:t>further</a:t>
            </a:r>
            <a:r>
              <a:rPr lang="de-AT" b="0" dirty="0"/>
              <a:t> </a:t>
            </a:r>
            <a:r>
              <a:rPr lang="de-AT" b="0" dirty="0" err="1"/>
              <a:t>road</a:t>
            </a:r>
            <a:r>
              <a:rPr lang="de-AT" b="0" dirty="0"/>
              <a:t> network </a:t>
            </a:r>
            <a:r>
              <a:rPr lang="de-AT" b="0" dirty="0" err="1"/>
              <a:t>investments</a:t>
            </a:r>
            <a:r>
              <a:rPr lang="de-AT" b="0" dirty="0"/>
              <a:t>  in 2016.</a:t>
            </a:r>
            <a:endParaRPr lang="de-AT" b="1" dirty="0"/>
          </a:p>
          <a:p>
            <a:endParaRPr lang="de-AT" b="1" dirty="0"/>
          </a:p>
          <a:p>
            <a:r>
              <a:rPr lang="de-AT" b="1" dirty="0"/>
              <a:t>Source:</a:t>
            </a:r>
            <a:r>
              <a:rPr lang="de-AT" baseline="0" dirty="0"/>
              <a:t> ASFINAG (2016a) online.</a:t>
            </a:r>
          </a:p>
          <a:p>
            <a:r>
              <a:rPr lang="de-AT" b="1" baseline="0" dirty="0"/>
              <a:t>Image Source:</a:t>
            </a:r>
            <a:r>
              <a:rPr lang="de-AT" baseline="0" dirty="0"/>
              <a:t> </a:t>
            </a:r>
            <a:r>
              <a:rPr lang="de-AT" baseline="0" dirty="0" err="1"/>
              <a:t>Asfinag</a:t>
            </a:r>
            <a:r>
              <a:rPr lang="de-AT" baseline="0" dirty="0"/>
              <a:t> (2019): http://services.asfinag.at/web/trafficdata/poi-highways</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8</a:t>
            </a:fld>
            <a:endParaRPr lang="de-AT" dirty="0"/>
          </a:p>
        </p:txBody>
      </p:sp>
    </p:spTree>
    <p:extLst>
      <p:ext uri="{BB962C8B-B14F-4D97-AF65-F5344CB8AC3E}">
        <p14:creationId xmlns:p14="http://schemas.microsoft.com/office/powerpoint/2010/main" val="6430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The European </a:t>
            </a:r>
            <a:r>
              <a:rPr lang="de-AT" dirty="0" err="1"/>
              <a:t>road</a:t>
            </a:r>
            <a:r>
              <a:rPr lang="de-AT" dirty="0"/>
              <a:t> network</a:t>
            </a:r>
            <a:r>
              <a:rPr lang="de-AT" b="0" dirty="0"/>
              <a:t> </a:t>
            </a:r>
            <a:r>
              <a:rPr lang="de-AT" dirty="0" err="1"/>
              <a:t>boast</a:t>
            </a:r>
            <a:r>
              <a:rPr lang="de-AT" b="0" dirty="0" err="1"/>
              <a:t>s</a:t>
            </a:r>
            <a:r>
              <a:rPr lang="de-AT" b="0" dirty="0"/>
              <a:t> </a:t>
            </a:r>
            <a:r>
              <a:rPr lang="de-AT" b="0" dirty="0" err="1"/>
              <a:t>predominantly</a:t>
            </a:r>
            <a:r>
              <a:rPr lang="de-AT" b="0" dirty="0"/>
              <a:t> good coverage (combined with area-related higher levels).</a:t>
            </a:r>
          </a:p>
          <a:p>
            <a:endParaRPr lang="de-AT" b="1" dirty="0"/>
          </a:p>
          <a:p>
            <a:endParaRPr lang="de-AT" b="1" dirty="0"/>
          </a:p>
          <a:p>
            <a:r>
              <a:rPr lang="de-AT" b="1" dirty="0"/>
              <a:t>Source:</a:t>
            </a:r>
            <a:r>
              <a:rPr lang="de-AT" sz="1200" kern="1200" dirty="0">
                <a:solidFill>
                  <a:schemeClr val="tx1"/>
                </a:solidFill>
                <a:effectLst/>
                <a:latin typeface="+mn-lt"/>
                <a:ea typeface="+mn-ea"/>
                <a:cs typeface="+mn-cs"/>
              </a:rPr>
              <a:t> Eurostat (2015)</a:t>
            </a:r>
            <a:r>
              <a:rPr lang="de-AT" sz="1200" kern="1200" baseline="0" dirty="0">
                <a:solidFill>
                  <a:schemeClr val="tx1"/>
                </a:solidFill>
                <a:effectLst/>
                <a:latin typeface="+mn-lt"/>
                <a:ea typeface="+mn-ea"/>
                <a:cs typeface="+mn-cs"/>
              </a:rPr>
              <a:t>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9</a:t>
            </a:fld>
            <a:endParaRPr lang="de-AT" dirty="0"/>
          </a:p>
        </p:txBody>
      </p:sp>
    </p:spTree>
    <p:extLst>
      <p:ext uri="{BB962C8B-B14F-4D97-AF65-F5344CB8AC3E}">
        <p14:creationId xmlns:p14="http://schemas.microsoft.com/office/powerpoint/2010/main" val="2265290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bgerundetes Rechteck 3"/>
          <p:cNvSpPr/>
          <p:nvPr userDrawn="1"/>
        </p:nvSpPr>
        <p:spPr>
          <a:xfrm>
            <a:off x="1259632" y="2132856"/>
            <a:ext cx="7056784"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b="1" dirty="0">
              <a:solidFill>
                <a:schemeClr val="tx1"/>
              </a:solidFill>
              <a:latin typeface="Arial" pitchFamily="34" charset="0"/>
              <a:cs typeface="Arial" pitchFamily="34" charset="0"/>
            </a:endParaRPr>
          </a:p>
        </p:txBody>
      </p:sp>
      <p:sp>
        <p:nvSpPr>
          <p:cNvPr id="2" name="Titel 1"/>
          <p:cNvSpPr>
            <a:spLocks noGrp="1"/>
          </p:cNvSpPr>
          <p:nvPr>
            <p:ph type="ctrTitle"/>
          </p:nvPr>
        </p:nvSpPr>
        <p:spPr>
          <a:xfrm>
            <a:off x="1495636" y="2418696"/>
            <a:ext cx="6584776" cy="1470025"/>
          </a:xfrm>
        </p:spPr>
        <p:txBody>
          <a:bodyPr/>
          <a:lstStyle>
            <a:lvl1pPr algn="ctr">
              <a:defRPr sz="4000"/>
            </a:lvl1pPr>
          </a:lstStyle>
          <a:p>
            <a:r>
              <a:rPr lang="de-DE" dirty="0"/>
              <a:t>Titelmasterformat durch Klicken bearbeiten</a:t>
            </a:r>
            <a:endParaRPr lang="de-AT" dirty="0"/>
          </a:p>
        </p:txBody>
      </p:sp>
      <p:sp>
        <p:nvSpPr>
          <p:cNvPr id="3" name="Untertitel 2"/>
          <p:cNvSpPr>
            <a:spLocks noGrp="1"/>
          </p:cNvSpPr>
          <p:nvPr>
            <p:ph type="subTitle" idx="1"/>
          </p:nvPr>
        </p:nvSpPr>
        <p:spPr>
          <a:xfrm>
            <a:off x="1495636" y="3888721"/>
            <a:ext cx="6584776" cy="836423"/>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AT" dirty="0"/>
          </a:p>
        </p:txBody>
      </p:sp>
      <p:pic>
        <p:nvPicPr>
          <p:cNvPr id="1026"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809868" y="764704"/>
            <a:ext cx="3956312" cy="110947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11">
            <a:extLst>
              <a:ext uri="{FF2B5EF4-FFF2-40B4-BE49-F238E27FC236}">
                <a16:creationId xmlns:a16="http://schemas.microsoft.com/office/drawing/2014/main" id="{1A654549-3C93-491D-9BDB-A2EC1AC7ECCE}"/>
              </a:ext>
            </a:extLst>
          </p:cNvPr>
          <p:cNvGrpSpPr/>
          <p:nvPr userDrawn="1"/>
        </p:nvGrpSpPr>
        <p:grpSpPr>
          <a:xfrm>
            <a:off x="1241630" y="5543343"/>
            <a:ext cx="6864475" cy="1113270"/>
            <a:chOff x="1241630" y="5543343"/>
            <a:chExt cx="6864475" cy="1113270"/>
          </a:xfrm>
        </p:grpSpPr>
        <p:pic>
          <p:nvPicPr>
            <p:cNvPr id="13" name="Picture 9" descr="C:\Users\p41662\AppData\Local\Microsoft\Windows\Temporary Internet Files\Content.Outlook\VDWGJMU4\RZ-Logo-Logistikum-hoch-cmyk-2000x2000px.jpg">
              <a:extLst>
                <a:ext uri="{FF2B5EF4-FFF2-40B4-BE49-F238E27FC236}">
                  <a16:creationId xmlns:a16="http://schemas.microsoft.com/office/drawing/2014/main" id="{14CD8682-51E6-4726-A71D-303FF8F3370F}"/>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91813" y="5714043"/>
              <a:ext cx="1190253" cy="942570"/>
            </a:xfrm>
            <a:prstGeom prst="rect">
              <a:avLst/>
            </a:prstGeom>
            <a:noFill/>
          </p:spPr>
        </p:pic>
        <p:pic>
          <p:nvPicPr>
            <p:cNvPr id="14" name="Grafik 13">
              <a:extLst>
                <a:ext uri="{FF2B5EF4-FFF2-40B4-BE49-F238E27FC236}">
                  <a16:creationId xmlns:a16="http://schemas.microsoft.com/office/drawing/2014/main" id="{2470A245-D5BE-44CA-A6C9-5FF69728BD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41630" y="5797011"/>
              <a:ext cx="1447661" cy="698702"/>
            </a:xfrm>
            <a:prstGeom prst="rect">
              <a:avLst/>
            </a:prstGeom>
          </p:spPr>
        </p:pic>
        <p:pic>
          <p:nvPicPr>
            <p:cNvPr id="15" name="Grafik 14">
              <a:extLst>
                <a:ext uri="{FF2B5EF4-FFF2-40B4-BE49-F238E27FC236}">
                  <a16:creationId xmlns:a16="http://schemas.microsoft.com/office/drawing/2014/main" id="{FD42443D-D54F-4CC1-92AC-B85C623CBD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54593" y="5798836"/>
              <a:ext cx="1864863" cy="696878"/>
            </a:xfrm>
            <a:prstGeom prst="rect">
              <a:avLst/>
            </a:prstGeom>
          </p:spPr>
        </p:pic>
        <p:pic>
          <p:nvPicPr>
            <p:cNvPr id="16" name="Grafik 15">
              <a:extLst>
                <a:ext uri="{FF2B5EF4-FFF2-40B4-BE49-F238E27FC236}">
                  <a16:creationId xmlns:a16="http://schemas.microsoft.com/office/drawing/2014/main" id="{1C3498DC-C983-42F1-BA16-57CFA517742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27982" y="5543343"/>
              <a:ext cx="1578123" cy="1052082"/>
            </a:xfrm>
            <a:prstGeom prst="rect">
              <a:avLst/>
            </a:prstGeom>
          </p:spPr>
        </p:pic>
      </p:grpSp>
    </p:spTree>
    <p:extLst>
      <p:ext uri="{BB962C8B-B14F-4D97-AF65-F5344CB8AC3E}">
        <p14:creationId xmlns:p14="http://schemas.microsoft.com/office/powerpoint/2010/main" val="185530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Abgerundetes Rechteck 3"/>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September 2019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a:solidFill>
                <a:schemeClr val="tx1"/>
              </a:solidFill>
              <a:latin typeface="Arial" pitchFamily="34" charset="0"/>
              <a:cs typeface="Arial" pitchFamily="34" charset="0"/>
            </a:endParaRPr>
          </a:p>
        </p:txBody>
      </p:sp>
      <p:sp>
        <p:nvSpPr>
          <p:cNvPr id="2" name="Titel 1"/>
          <p:cNvSpPr>
            <a:spLocks noGrp="1"/>
          </p:cNvSpPr>
          <p:nvPr>
            <p:ph type="title"/>
          </p:nvPr>
        </p:nvSpPr>
        <p:spPr>
          <a:xfrm>
            <a:off x="539552" y="274638"/>
            <a:ext cx="8064896" cy="1143000"/>
          </a:xfrm>
        </p:spPr>
        <p:txBody>
          <a:bodyPr>
            <a:noAutofit/>
          </a:bodyPr>
          <a:lstStyle>
            <a:lvl1pPr>
              <a:defRPr sz="3500" b="1">
                <a:latin typeface="Arial" panose="020B0604020202020204" pitchFamily="34" charset="0"/>
                <a:cs typeface="Arial" panose="020B0604020202020204" pitchFamily="34" charset="0"/>
              </a:defRPr>
            </a:lvl1pPr>
          </a:lstStyle>
          <a:p>
            <a:r>
              <a:rPr lang="de-DE" dirty="0"/>
              <a:t>Titelmasterformat durch Klicken bearbeiten</a:t>
            </a:r>
            <a:endParaRPr lang="de-AT" dirty="0"/>
          </a:p>
        </p:txBody>
      </p:sp>
      <p:sp>
        <p:nvSpPr>
          <p:cNvPr id="3" name="Inhaltsplatzhalter 2"/>
          <p:cNvSpPr>
            <a:spLocks noGrp="1"/>
          </p:cNvSpPr>
          <p:nvPr>
            <p:ph idx="1"/>
          </p:nvPr>
        </p:nvSpPr>
        <p:spPr>
          <a:xfrm>
            <a:off x="439796" y="1623903"/>
            <a:ext cx="8229600" cy="4525963"/>
          </a:xfrm>
        </p:spPr>
        <p:txBody>
          <a:bodyPr>
            <a:normAutofit/>
          </a:bodyPr>
          <a:lstStyle>
            <a:lvl1pPr marL="342900" indent="-342900">
              <a:buFont typeface="Wingdings" panose="05000000000000000000" pitchFamily="2" charset="2"/>
              <a:buChar char="§"/>
              <a:defRPr sz="2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9"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5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5" name="Abgerundetes Rechteck 4"/>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a:solidFill>
                <a:schemeClr val="tx1"/>
              </a:solidFill>
              <a:latin typeface="Arial" pitchFamily="34" charset="0"/>
              <a:cs typeface="Arial" pitchFamily="34" charset="0"/>
            </a:endParaRPr>
          </a:p>
        </p:txBody>
      </p:sp>
      <p:sp>
        <p:nvSpPr>
          <p:cNvPr id="2" name="Titel 1"/>
          <p:cNvSpPr>
            <a:spLocks noGrp="1"/>
          </p:cNvSpPr>
          <p:nvPr>
            <p:ph type="title"/>
          </p:nvPr>
        </p:nvSpPr>
        <p:spPr/>
        <p:txBody>
          <a:bodyPr/>
          <a:lstStyle/>
          <a:p>
            <a:r>
              <a:rPr lang="de-DE" dirty="0"/>
              <a:t>Titelmasterformat durch Klicken bearbeiten</a:t>
            </a:r>
            <a:endParaRPr lang="de-AT" dirty="0"/>
          </a:p>
        </p:txBody>
      </p:sp>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Oktober 2016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8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Oktober 2016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95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a:t>Edit title master format by clicking</a:t>
            </a:r>
            <a:endParaRPr lang="de-AT"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Edit text master format</a:t>
            </a:r>
          </a:p>
          <a:p>
            <a:pPr lvl="1"/>
            <a:r>
              <a:rPr lang="de-DE" dirty="0"/>
              <a:t>Second level</a:t>
            </a:r>
          </a:p>
          <a:p>
            <a:pPr lvl="2"/>
            <a:r>
              <a:rPr lang="de-DE" dirty="0"/>
              <a:t>Third level</a:t>
            </a:r>
          </a:p>
          <a:p>
            <a:pPr lvl="3"/>
            <a:r>
              <a:rPr lang="de-DE" dirty="0"/>
              <a:t>Fourth level</a:t>
            </a:r>
          </a:p>
          <a:p>
            <a:pPr lvl="4"/>
            <a:r>
              <a:rPr lang="de-DE" dirty="0"/>
              <a:t>Fifth level</a:t>
            </a:r>
            <a:endParaRPr lang="de-AT" dirty="0"/>
          </a:p>
        </p:txBody>
      </p:sp>
    </p:spTree>
    <p:extLst>
      <p:ext uri="{BB962C8B-B14F-4D97-AF65-F5344CB8AC3E}">
        <p14:creationId xmlns:p14="http://schemas.microsoft.com/office/powerpoint/2010/main" val="175220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algn="ctr" defTabSz="914400" rtl="0" eaLnBrk="1" latinLnBrk="0" hangingPunct="1">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solidFill>
                  <a:prstClr val="black"/>
                </a:solidFill>
              </a:rPr>
              <a:t>Road Transport</a:t>
            </a:r>
            <a:endParaRPr lang="de-AT" dirty="0"/>
          </a:p>
        </p:txBody>
      </p:sp>
      <p:sp>
        <p:nvSpPr>
          <p:cNvPr id="3" name="Untertitel 2"/>
          <p:cNvSpPr>
            <a:spLocks noGrp="1"/>
          </p:cNvSpPr>
          <p:nvPr>
            <p:ph type="subTitle" idx="1"/>
          </p:nvPr>
        </p:nvSpPr>
        <p:spPr>
          <a:xfrm>
            <a:off x="1403648" y="3470509"/>
            <a:ext cx="6584776" cy="836423"/>
          </a:xfrm>
        </p:spPr>
        <p:txBody>
          <a:bodyPr/>
          <a:lstStyle/>
          <a:p>
            <a:r>
              <a:rPr lang="de-AT" dirty="0"/>
              <a:t>Basics</a:t>
            </a:r>
          </a:p>
        </p:txBody>
      </p:sp>
    </p:spTree>
    <p:extLst>
      <p:ext uri="{BB962C8B-B14F-4D97-AF65-F5344CB8AC3E}">
        <p14:creationId xmlns:p14="http://schemas.microsoft.com/office/powerpoint/2010/main" val="239468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a:t>Means of Transport on the Roads</a:t>
            </a:r>
            <a:br>
              <a:rPr lang="en-AU"/>
            </a:br>
            <a:r>
              <a:rPr lang="en-AU" sz="2000" b="0" i="1"/>
              <a:t>General Classification according to Kummer</a:t>
            </a:r>
            <a:endParaRPr lang="en-AU" sz="2400" b="0" i="1"/>
          </a:p>
        </p:txBody>
      </p:sp>
      <p:sp>
        <p:nvSpPr>
          <p:cNvPr id="4" name="Abgerundetes Rechteck 3"/>
          <p:cNvSpPr/>
          <p:nvPr/>
        </p:nvSpPr>
        <p:spPr>
          <a:xfrm>
            <a:off x="755576" y="1772816"/>
            <a:ext cx="3600400" cy="648072"/>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multi-lane road vehicles</a:t>
            </a:r>
            <a:endParaRPr lang="de-AT" b="1" dirty="0">
              <a:solidFill>
                <a:schemeClr val="bg1"/>
              </a:solidFill>
              <a:latin typeface="Arial" panose="020B0604020202020204" pitchFamily="34" charset="0"/>
              <a:cs typeface="Arial" panose="020B0604020202020204" pitchFamily="34" charset="0"/>
            </a:endParaRPr>
          </a:p>
        </p:txBody>
      </p:sp>
      <p:sp>
        <p:nvSpPr>
          <p:cNvPr id="5" name="Abgerundetes Rechteck 4"/>
          <p:cNvSpPr/>
          <p:nvPr/>
        </p:nvSpPr>
        <p:spPr>
          <a:xfrm>
            <a:off x="4716016" y="1772816"/>
            <a:ext cx="3600400" cy="648072"/>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single-lane road vehicles</a:t>
            </a:r>
            <a:endParaRPr lang="de-AT" b="1" dirty="0">
              <a:solidFill>
                <a:schemeClr val="bg1"/>
              </a:solidFill>
              <a:latin typeface="Arial" panose="020B0604020202020204" pitchFamily="34" charset="0"/>
              <a:cs typeface="Arial" panose="020B0604020202020204" pitchFamily="34" charset="0"/>
            </a:endParaRPr>
          </a:p>
        </p:txBody>
      </p:sp>
      <p:sp>
        <p:nvSpPr>
          <p:cNvPr id="7" name="Abgerundetes Rechteck 6"/>
          <p:cNvSpPr/>
          <p:nvPr/>
        </p:nvSpPr>
        <p:spPr>
          <a:xfrm>
            <a:off x="689001" y="2905005"/>
            <a:ext cx="1775407" cy="2232248"/>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2" algn="ctr"/>
            <a:r>
              <a:rPr lang="de-AT" sz="1600" dirty="0">
                <a:solidFill>
                  <a:schemeClr val="tx1"/>
                </a:solidFill>
                <a:latin typeface="Arial" panose="020B0604020202020204" pitchFamily="34" charset="0"/>
                <a:cs typeface="Arial" panose="020B0604020202020204" pitchFamily="34" charset="0"/>
              </a:rPr>
              <a:t>e.g. car, bus, tractor, truck</a:t>
            </a:r>
          </a:p>
          <a:p>
            <a:pPr marL="87312"/>
            <a:endParaRPr lang="de-AT" sz="1600" dirty="0">
              <a:solidFill>
                <a:schemeClr val="tx1"/>
              </a:solidFill>
              <a:latin typeface="Arial" panose="020B0604020202020204" pitchFamily="34" charset="0"/>
              <a:cs typeface="Arial" panose="020B0604020202020204" pitchFamily="34" charset="0"/>
            </a:endParaRPr>
          </a:p>
        </p:txBody>
      </p:sp>
      <p:sp>
        <p:nvSpPr>
          <p:cNvPr id="8" name="Abgerundetes Rechteck 7"/>
          <p:cNvSpPr/>
          <p:nvPr/>
        </p:nvSpPr>
        <p:spPr>
          <a:xfrm>
            <a:off x="2605190" y="2905004"/>
            <a:ext cx="1775407" cy="2232248"/>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2" lvl="0" algn="ctr"/>
            <a:r>
              <a:rPr lang="en-AU" sz="1600" i="1">
                <a:solidFill>
                  <a:prstClr val="black"/>
                </a:solidFill>
                <a:latin typeface="Arial" panose="020B0604020202020204" pitchFamily="34" charset="0"/>
                <a:cs typeface="Arial" panose="020B0604020202020204" pitchFamily="34" charset="0"/>
              </a:rPr>
              <a:t>e.g. trailers (light/heavy), rickshaws, carts</a:t>
            </a:r>
          </a:p>
        </p:txBody>
      </p:sp>
      <p:sp>
        <p:nvSpPr>
          <p:cNvPr id="6" name="Abgerundetes Rechteck 5"/>
          <p:cNvSpPr/>
          <p:nvPr/>
        </p:nvSpPr>
        <p:spPr>
          <a:xfrm>
            <a:off x="784616" y="2724984"/>
            <a:ext cx="1584176" cy="396045"/>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with </a:t>
            </a:r>
            <a:r>
              <a:rPr lang="de-AT" sz="1700" b="1" dirty="0">
                <a:solidFill>
                  <a:schemeClr val="bg1"/>
                </a:solidFill>
                <a:latin typeface="Arial" panose="020B0604020202020204" pitchFamily="34" charset="0"/>
                <a:cs typeface="Arial" panose="020B0604020202020204" pitchFamily="34" charset="0"/>
              </a:rPr>
              <a:t>drive</a:t>
            </a:r>
          </a:p>
        </p:txBody>
      </p:sp>
      <p:sp>
        <p:nvSpPr>
          <p:cNvPr id="9" name="Abgerundetes Rechteck 8"/>
          <p:cNvSpPr/>
          <p:nvPr/>
        </p:nvSpPr>
        <p:spPr>
          <a:xfrm>
            <a:off x="2700806" y="2724984"/>
            <a:ext cx="1584176" cy="396045"/>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700" b="1" dirty="0">
                <a:solidFill>
                  <a:schemeClr val="bg1"/>
                </a:solidFill>
                <a:latin typeface="Arial" panose="020B0604020202020204" pitchFamily="34" charset="0"/>
                <a:cs typeface="Arial" panose="020B0604020202020204" pitchFamily="34" charset="0"/>
              </a:rPr>
              <a:t>without drive</a:t>
            </a:r>
          </a:p>
        </p:txBody>
      </p:sp>
      <p:pic>
        <p:nvPicPr>
          <p:cNvPr id="10"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3024"/>
          <a:stretch/>
        </p:blipFill>
        <p:spPr>
          <a:xfrm rot="264777">
            <a:off x="2913710" y="4634667"/>
            <a:ext cx="1573549" cy="947507"/>
          </a:xfrm>
          <a:prstGeom prst="roundRect">
            <a:avLst>
              <a:gd name="adj" fmla="val 8594"/>
            </a:avLst>
          </a:prstGeom>
          <a:solidFill>
            <a:srgbClr val="FFFFFF">
              <a:shade val="85000"/>
            </a:srgbClr>
          </a:solidFill>
          <a:ln>
            <a:noFill/>
          </a:ln>
          <a:effectLst/>
        </p:spPr>
        <p:style>
          <a:lnRef idx="2">
            <a:schemeClr val="accent2"/>
          </a:lnRef>
          <a:fillRef idx="1">
            <a:schemeClr val="lt1"/>
          </a:fillRef>
          <a:effectRef idx="0">
            <a:schemeClr val="accent2"/>
          </a:effectRef>
          <a:fontRef idx="minor">
            <a:schemeClr val="dk1"/>
          </a:fontRef>
        </p:style>
      </p:pic>
      <p:pic>
        <p:nvPicPr>
          <p:cNvPr id="1026" name="Picture 2" descr="Bildergebnis für lk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3482">
            <a:off x="856797" y="4399884"/>
            <a:ext cx="1400904" cy="965746"/>
          </a:xfrm>
          <a:prstGeom prst="rect">
            <a:avLst/>
          </a:prstGeom>
          <a:noFill/>
          <a:extLst>
            <a:ext uri="{909E8E84-426E-40DD-AFC4-6F175D3DCCD1}">
              <a14:hiddenFill xmlns:a14="http://schemas.microsoft.com/office/drawing/2010/main">
                <a:solidFill>
                  <a:srgbClr val="FFFFFF"/>
                </a:solidFill>
              </a14:hiddenFill>
            </a:ext>
          </a:extLst>
        </p:spPr>
      </p:pic>
      <p:sp>
        <p:nvSpPr>
          <p:cNvPr id="16" name="Abgerundetes Rechteck 15"/>
          <p:cNvSpPr/>
          <p:nvPr/>
        </p:nvSpPr>
        <p:spPr>
          <a:xfrm>
            <a:off x="4683458" y="2905004"/>
            <a:ext cx="1775407" cy="2232248"/>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2" algn="ctr"/>
            <a:endParaRPr lang="de-AT" sz="1600" i="1" dirty="0">
              <a:solidFill>
                <a:schemeClr val="tx1"/>
              </a:solidFill>
              <a:latin typeface="Arial" panose="020B0604020202020204" pitchFamily="34" charset="0"/>
              <a:cs typeface="Arial" panose="020B0604020202020204" pitchFamily="34" charset="0"/>
            </a:endParaRPr>
          </a:p>
          <a:p>
            <a:pPr marL="87312" algn="ctr"/>
            <a:r>
              <a:rPr lang="de-AT" sz="1600" i="1" dirty="0">
                <a:solidFill>
                  <a:schemeClr val="tx1"/>
                </a:solidFill>
                <a:latin typeface="Arial" panose="020B0604020202020204" pitchFamily="34" charset="0"/>
                <a:cs typeface="Arial" panose="020B0604020202020204" pitchFamily="34" charset="0"/>
              </a:rPr>
              <a:t>e.g. moped, motorcycle, electric scooter, electric bicycle</a:t>
            </a:r>
          </a:p>
          <a:p>
            <a:pPr marL="87312"/>
            <a:endParaRPr lang="de-AT" sz="1600" dirty="0">
              <a:solidFill>
                <a:schemeClr val="tx1"/>
              </a:solidFill>
              <a:latin typeface="Arial" panose="020B0604020202020204" pitchFamily="34" charset="0"/>
              <a:cs typeface="Arial" panose="020B0604020202020204" pitchFamily="34" charset="0"/>
            </a:endParaRPr>
          </a:p>
        </p:txBody>
      </p:sp>
      <p:sp>
        <p:nvSpPr>
          <p:cNvPr id="17" name="Abgerundetes Rechteck 16"/>
          <p:cNvSpPr/>
          <p:nvPr/>
        </p:nvSpPr>
        <p:spPr>
          <a:xfrm>
            <a:off x="6599647" y="2905003"/>
            <a:ext cx="1775407" cy="2232248"/>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2" lvl="0" algn="ctr"/>
            <a:r>
              <a:rPr lang="de-AT" sz="1600" i="1" dirty="0">
                <a:solidFill>
                  <a:prstClr val="black"/>
                </a:solidFill>
                <a:latin typeface="Arial" panose="020B0604020202020204" pitchFamily="34" charset="0"/>
                <a:cs typeface="Arial" panose="020B0604020202020204" pitchFamily="34" charset="0"/>
              </a:rPr>
              <a:t>e.g. bicycle, scooter, skateboard</a:t>
            </a:r>
          </a:p>
          <a:p>
            <a:pPr marL="87312" lvl="0" algn="ctr"/>
            <a:endParaRPr lang="de-AT" sz="1400" i="1" dirty="0">
              <a:solidFill>
                <a:prstClr val="black"/>
              </a:solidFill>
              <a:latin typeface="Arial" panose="020B0604020202020204" pitchFamily="34" charset="0"/>
              <a:cs typeface="Arial" panose="020B0604020202020204" pitchFamily="34" charset="0"/>
            </a:endParaRPr>
          </a:p>
        </p:txBody>
      </p:sp>
      <p:sp>
        <p:nvSpPr>
          <p:cNvPr id="18" name="Abgerundetes Rechteck 17"/>
          <p:cNvSpPr/>
          <p:nvPr/>
        </p:nvSpPr>
        <p:spPr>
          <a:xfrm>
            <a:off x="4779073" y="2724983"/>
            <a:ext cx="1584176" cy="396045"/>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with </a:t>
            </a:r>
            <a:r>
              <a:rPr lang="de-AT" sz="1700" b="1" dirty="0">
                <a:solidFill>
                  <a:schemeClr val="bg1"/>
                </a:solidFill>
                <a:latin typeface="Arial" panose="020B0604020202020204" pitchFamily="34" charset="0"/>
                <a:cs typeface="Arial" panose="020B0604020202020204" pitchFamily="34" charset="0"/>
              </a:rPr>
              <a:t>drive</a:t>
            </a:r>
          </a:p>
        </p:txBody>
      </p:sp>
      <p:sp>
        <p:nvSpPr>
          <p:cNvPr id="19" name="Abgerundetes Rechteck 18"/>
          <p:cNvSpPr/>
          <p:nvPr/>
        </p:nvSpPr>
        <p:spPr>
          <a:xfrm>
            <a:off x="6695263" y="2724983"/>
            <a:ext cx="1584176" cy="396045"/>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700" b="1" dirty="0">
                <a:solidFill>
                  <a:schemeClr val="bg1"/>
                </a:solidFill>
                <a:latin typeface="Arial" panose="020B0604020202020204" pitchFamily="34" charset="0"/>
                <a:cs typeface="Arial" panose="020B0604020202020204" pitchFamily="34" charset="0"/>
              </a:rPr>
              <a:t>without drive</a:t>
            </a:r>
          </a:p>
        </p:txBody>
      </p:sp>
      <p:pic>
        <p:nvPicPr>
          <p:cNvPr id="1028" name="Picture 4" descr="Bildergebnis für mof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43626">
            <a:off x="5036332" y="4613958"/>
            <a:ext cx="1109600" cy="1137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ür skateboard"/>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245" y="4397347"/>
            <a:ext cx="1196209" cy="119620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Gerader Verbinder 20"/>
          <p:cNvCxnSpPr>
            <a:stCxn id="4" idx="2"/>
            <a:endCxn id="6" idx="0"/>
          </p:cNvCxnSpPr>
          <p:nvPr/>
        </p:nvCxnSpPr>
        <p:spPr>
          <a:xfrm flipH="1">
            <a:off x="1576704" y="2420888"/>
            <a:ext cx="979072" cy="304096"/>
          </a:xfrm>
          <a:prstGeom prst="line">
            <a:avLst/>
          </a:prstGeom>
          <a:ln w="38100">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a:stCxn id="4" idx="2"/>
            <a:endCxn id="9" idx="0"/>
          </p:cNvCxnSpPr>
          <p:nvPr/>
        </p:nvCxnSpPr>
        <p:spPr>
          <a:xfrm>
            <a:off x="2555776" y="2420888"/>
            <a:ext cx="937118" cy="304096"/>
          </a:xfrm>
          <a:prstGeom prst="line">
            <a:avLst/>
          </a:prstGeom>
          <a:ln w="38100">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a:stCxn id="5" idx="2"/>
            <a:endCxn id="18" idx="0"/>
          </p:cNvCxnSpPr>
          <p:nvPr/>
        </p:nvCxnSpPr>
        <p:spPr>
          <a:xfrm flipH="1">
            <a:off x="5571161" y="2420888"/>
            <a:ext cx="945055" cy="304095"/>
          </a:xfrm>
          <a:prstGeom prst="line">
            <a:avLst/>
          </a:prstGeom>
          <a:ln w="38100">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stCxn id="5" idx="2"/>
            <a:endCxn id="19" idx="0"/>
          </p:cNvCxnSpPr>
          <p:nvPr/>
        </p:nvCxnSpPr>
        <p:spPr>
          <a:xfrm>
            <a:off x="6516216" y="2420888"/>
            <a:ext cx="971135" cy="304095"/>
          </a:xfrm>
          <a:prstGeom prst="line">
            <a:avLst/>
          </a:prstGeom>
          <a:ln w="38100">
            <a:solidFill>
              <a:srgbClr val="7878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06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Means</a:t>
            </a:r>
            <a:r>
              <a:rPr lang="de-AT" dirty="0"/>
              <a:t> </a:t>
            </a:r>
            <a:r>
              <a:rPr lang="de-AT" dirty="0" err="1"/>
              <a:t>of</a:t>
            </a:r>
            <a:r>
              <a:rPr lang="de-AT" dirty="0"/>
              <a:t> Transport on </a:t>
            </a:r>
            <a:r>
              <a:rPr lang="de-AT" dirty="0" err="1"/>
              <a:t>the</a:t>
            </a:r>
            <a:r>
              <a:rPr lang="de-AT" dirty="0"/>
              <a:t> </a:t>
            </a:r>
            <a:r>
              <a:rPr lang="de-AT" dirty="0" err="1"/>
              <a:t>Roads</a:t>
            </a:r>
            <a:br>
              <a:rPr lang="de-AT" dirty="0">
                <a:solidFill>
                  <a:prstClr val="black"/>
                </a:solidFill>
              </a:rPr>
            </a:br>
            <a:r>
              <a:rPr lang="de-AT" sz="2000" b="0" i="1" dirty="0">
                <a:solidFill>
                  <a:prstClr val="black"/>
                </a:solidFill>
              </a:rPr>
              <a:t>Focus on </a:t>
            </a:r>
            <a:r>
              <a:rPr lang="de-AT" sz="2000" b="0" i="1" dirty="0" err="1">
                <a:solidFill>
                  <a:prstClr val="black"/>
                </a:solidFill>
              </a:rPr>
              <a:t>Goods</a:t>
            </a:r>
            <a:r>
              <a:rPr lang="de-AT" sz="2000" b="0" i="1" dirty="0">
                <a:solidFill>
                  <a:prstClr val="black"/>
                </a:solidFill>
              </a:rPr>
              <a:t> </a:t>
            </a:r>
            <a:r>
              <a:rPr lang="de-AT" sz="2000" b="0" i="1" dirty="0" err="1">
                <a:solidFill>
                  <a:prstClr val="black"/>
                </a:solidFill>
              </a:rPr>
              <a:t>Vehicles</a:t>
            </a:r>
            <a:endParaRPr lang="de-AT" dirty="0"/>
          </a:p>
        </p:txBody>
      </p:sp>
      <p:sp>
        <p:nvSpPr>
          <p:cNvPr id="4" name="Abgerundetes Rechteck 3"/>
          <p:cNvSpPr/>
          <p:nvPr/>
        </p:nvSpPr>
        <p:spPr>
          <a:xfrm>
            <a:off x="480799" y="1844824"/>
            <a:ext cx="2520280" cy="79208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light </a:t>
            </a:r>
            <a:r>
              <a:rPr lang="de-AT" b="1" dirty="0" err="1">
                <a:solidFill>
                  <a:schemeClr val="bg1"/>
                </a:solidFill>
                <a:latin typeface="Arial" panose="020B0604020202020204" pitchFamily="34" charset="0"/>
                <a:cs typeface="Arial" panose="020B0604020202020204" pitchFamily="34" charset="0"/>
              </a:rPr>
              <a:t>goods</a:t>
            </a:r>
            <a:r>
              <a:rPr lang="de-AT" b="1" dirty="0">
                <a:solidFill>
                  <a:schemeClr val="bg1"/>
                </a:solidFill>
                <a:latin typeface="Arial" panose="020B0604020202020204" pitchFamily="34" charset="0"/>
                <a:cs typeface="Arial" panose="020B0604020202020204" pitchFamily="34" charset="0"/>
              </a:rPr>
              <a:t> vehicles</a:t>
            </a:r>
            <a:endParaRPr lang="de-AT" sz="1600" b="1" dirty="0">
              <a:solidFill>
                <a:schemeClr val="bg1"/>
              </a:solidFill>
              <a:latin typeface="Arial" panose="020B0604020202020204" pitchFamily="34" charset="0"/>
              <a:cs typeface="Arial" panose="020B0604020202020204" pitchFamily="34" charset="0"/>
            </a:endParaRPr>
          </a:p>
        </p:txBody>
      </p:sp>
      <p:sp>
        <p:nvSpPr>
          <p:cNvPr id="5" name="Abgerundetes Rechteck 4"/>
          <p:cNvSpPr/>
          <p:nvPr/>
        </p:nvSpPr>
        <p:spPr>
          <a:xfrm>
            <a:off x="3289111" y="1844824"/>
            <a:ext cx="2520280" cy="79208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medium-</a:t>
            </a:r>
            <a:r>
              <a:rPr lang="de-AT" b="1" dirty="0" err="1">
                <a:solidFill>
                  <a:schemeClr val="bg1"/>
                </a:solidFill>
                <a:latin typeface="Arial" panose="020B0604020202020204" pitchFamily="34" charset="0"/>
                <a:cs typeface="Arial" panose="020B0604020202020204" pitchFamily="34" charset="0"/>
              </a:rPr>
              <a:t>weight</a:t>
            </a:r>
            <a:r>
              <a:rPr lang="de-AT" b="1" dirty="0">
                <a:solidFill>
                  <a:schemeClr val="bg1"/>
                </a:solidFill>
                <a:latin typeface="Arial" panose="020B0604020202020204" pitchFamily="34" charset="0"/>
                <a:cs typeface="Arial" panose="020B0604020202020204" pitchFamily="34" charset="0"/>
              </a:rPr>
              <a:t> </a:t>
            </a:r>
            <a:r>
              <a:rPr lang="de-AT" b="1" dirty="0" err="1">
                <a:solidFill>
                  <a:schemeClr val="bg1"/>
                </a:solidFill>
                <a:latin typeface="Arial" panose="020B0604020202020204" pitchFamily="34" charset="0"/>
                <a:cs typeface="Arial" panose="020B0604020202020204" pitchFamily="34" charset="0"/>
              </a:rPr>
              <a:t>goods</a:t>
            </a:r>
            <a:r>
              <a:rPr lang="de-AT" b="1" dirty="0">
                <a:solidFill>
                  <a:schemeClr val="bg1"/>
                </a:solidFill>
                <a:latin typeface="Arial" panose="020B0604020202020204" pitchFamily="34" charset="0"/>
                <a:cs typeface="Arial" panose="020B0604020202020204" pitchFamily="34" charset="0"/>
              </a:rPr>
              <a:t> </a:t>
            </a:r>
            <a:r>
              <a:rPr lang="de-AT" b="1" dirty="0" err="1">
                <a:solidFill>
                  <a:schemeClr val="bg1"/>
                </a:solidFill>
                <a:latin typeface="Arial" panose="020B0604020202020204" pitchFamily="34" charset="0"/>
                <a:cs typeface="Arial" panose="020B0604020202020204" pitchFamily="34" charset="0"/>
              </a:rPr>
              <a:t>vehicles</a:t>
            </a:r>
            <a:endParaRPr lang="de-AT" b="1" dirty="0">
              <a:solidFill>
                <a:schemeClr val="bg1"/>
              </a:solidFill>
              <a:latin typeface="Arial" panose="020B0604020202020204" pitchFamily="34" charset="0"/>
              <a:cs typeface="Arial" panose="020B0604020202020204" pitchFamily="34" charset="0"/>
            </a:endParaRPr>
          </a:p>
        </p:txBody>
      </p:sp>
      <p:sp>
        <p:nvSpPr>
          <p:cNvPr id="6" name="Abgerundetes Rechteck 5"/>
          <p:cNvSpPr/>
          <p:nvPr/>
        </p:nvSpPr>
        <p:spPr>
          <a:xfrm>
            <a:off x="6097423" y="1844824"/>
            <a:ext cx="2520280" cy="79208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heavy goods vehicles</a:t>
            </a:r>
          </a:p>
        </p:txBody>
      </p:sp>
      <p:sp>
        <p:nvSpPr>
          <p:cNvPr id="7" name="Abgerundetes Rechteck 6"/>
          <p:cNvSpPr/>
          <p:nvPr/>
        </p:nvSpPr>
        <p:spPr>
          <a:xfrm>
            <a:off x="480799" y="2780928"/>
            <a:ext cx="2520280" cy="1656184"/>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err="1">
                <a:solidFill>
                  <a:schemeClr val="tx1"/>
                </a:solidFill>
                <a:latin typeface="Arial" panose="020B0604020202020204" pitchFamily="34" charset="0"/>
                <a:cs typeface="Arial" panose="020B0604020202020204" pitchFamily="34" charset="0"/>
              </a:rPr>
              <a:t>range</a:t>
            </a:r>
            <a:r>
              <a:rPr lang="de-AT" sz="1600" b="1" dirty="0">
                <a:solidFill>
                  <a:schemeClr val="tx1"/>
                </a:solidFill>
                <a:latin typeface="Arial" panose="020B0604020202020204" pitchFamily="34" charset="0"/>
                <a:cs typeface="Arial" panose="020B0604020202020204" pitchFamily="34" charset="0"/>
              </a:rPr>
              <a:t> of application:</a:t>
            </a:r>
            <a:br>
              <a:rPr lang="de-AT" sz="1600" b="1" dirty="0">
                <a:solidFill>
                  <a:schemeClr val="tx1"/>
                </a:solidFill>
                <a:latin typeface="Arial" panose="020B0604020202020204" pitchFamily="34" charset="0"/>
                <a:cs typeface="Arial" panose="020B0604020202020204" pitchFamily="34" charset="0"/>
              </a:rPr>
            </a:br>
            <a:r>
              <a:rPr lang="de-AT" sz="1600" dirty="0">
                <a:solidFill>
                  <a:schemeClr val="tx1"/>
                </a:solidFill>
                <a:latin typeface="Arial" panose="020B0604020202020204" pitchFamily="34" charset="0"/>
                <a:cs typeface="Arial" panose="020B0604020202020204" pitchFamily="34" charset="0"/>
              </a:rPr>
              <a:t>e.g. distribution of parcels, courier services, craft sector, private furniture transport</a:t>
            </a:r>
            <a:endParaRPr lang="de-AT" sz="1400" dirty="0">
              <a:solidFill>
                <a:schemeClr val="tx1"/>
              </a:solidFill>
              <a:latin typeface="Arial" panose="020B0604020202020204" pitchFamily="34" charset="0"/>
              <a:cs typeface="Arial" panose="020B0604020202020204" pitchFamily="34" charset="0"/>
            </a:endParaRPr>
          </a:p>
        </p:txBody>
      </p:sp>
      <p:pic>
        <p:nvPicPr>
          <p:cNvPr id="2050" name="Picture 2" descr="Bildergebnis für lkw mit 3 5 tonn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581128"/>
            <a:ext cx="1918780" cy="1377653"/>
          </a:xfrm>
          <a:prstGeom prst="rect">
            <a:avLst/>
          </a:prstGeom>
          <a:noFill/>
          <a:extLst>
            <a:ext uri="{909E8E84-426E-40DD-AFC4-6F175D3DCCD1}">
              <a14:hiddenFill xmlns:a14="http://schemas.microsoft.com/office/drawing/2010/main">
                <a:solidFill>
                  <a:srgbClr val="FFFFFF"/>
                </a:solidFill>
              </a14:hiddenFill>
            </a:ext>
          </a:extLst>
        </p:spPr>
      </p:pic>
      <p:sp>
        <p:nvSpPr>
          <p:cNvPr id="9" name="Abgerundetes Rechteck 8"/>
          <p:cNvSpPr/>
          <p:nvPr/>
        </p:nvSpPr>
        <p:spPr>
          <a:xfrm>
            <a:off x="3312267" y="2780928"/>
            <a:ext cx="2520280" cy="1656184"/>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err="1">
                <a:solidFill>
                  <a:schemeClr val="tx1"/>
                </a:solidFill>
                <a:latin typeface="Arial" panose="020B0604020202020204" pitchFamily="34" charset="0"/>
                <a:cs typeface="Arial" panose="020B0604020202020204" pitchFamily="34" charset="0"/>
              </a:rPr>
              <a:t>range</a:t>
            </a:r>
            <a:r>
              <a:rPr lang="de-AT" sz="1600" b="1" dirty="0">
                <a:solidFill>
                  <a:schemeClr val="tx1"/>
                </a:solidFill>
                <a:latin typeface="Arial" panose="020B0604020202020204" pitchFamily="34" charset="0"/>
                <a:cs typeface="Arial" panose="020B0604020202020204" pitchFamily="34" charset="0"/>
              </a:rPr>
              <a:t> of application:</a:t>
            </a:r>
            <a:br>
              <a:rPr lang="de-AT" sz="1600" b="1" dirty="0">
                <a:solidFill>
                  <a:schemeClr val="tx1"/>
                </a:solidFill>
                <a:latin typeface="Arial" panose="020B0604020202020204" pitchFamily="34" charset="0"/>
                <a:cs typeface="Arial" panose="020B0604020202020204" pitchFamily="34" charset="0"/>
              </a:rPr>
            </a:br>
            <a:r>
              <a:rPr lang="de-AT" sz="1600" dirty="0">
                <a:solidFill>
                  <a:schemeClr val="tx1"/>
                </a:solidFill>
                <a:latin typeface="Arial" panose="020B0604020202020204" pitchFamily="34" charset="0"/>
                <a:cs typeface="Arial" panose="020B0604020202020204" pitchFamily="34" charset="0"/>
              </a:rPr>
              <a:t>e.g. construction site supply, waste collection, craft sector, distribution </a:t>
            </a:r>
            <a:r>
              <a:rPr lang="de-AT" sz="1600" dirty="0" err="1">
                <a:solidFill>
                  <a:schemeClr val="tx1"/>
                </a:solidFill>
                <a:latin typeface="Arial" panose="020B0604020202020204" pitchFamily="34" charset="0"/>
                <a:cs typeface="Arial" panose="020B0604020202020204" pitchFamily="34" charset="0"/>
              </a:rPr>
              <a:t>of</a:t>
            </a:r>
            <a:r>
              <a:rPr lang="de-AT" sz="1600" dirty="0">
                <a:solidFill>
                  <a:schemeClr val="tx1"/>
                </a:solidFill>
                <a:latin typeface="Arial" panose="020B0604020202020204" pitchFamily="34" charset="0"/>
                <a:cs typeface="Arial" panose="020B0604020202020204" pitchFamily="34" charset="0"/>
              </a:rPr>
              <a:t> </a:t>
            </a:r>
            <a:r>
              <a:rPr lang="de-AT" sz="1600" dirty="0" err="1">
                <a:solidFill>
                  <a:schemeClr val="tx1"/>
                </a:solidFill>
                <a:latin typeface="Arial" panose="020B0604020202020204" pitchFamily="34" charset="0"/>
                <a:cs typeface="Arial" panose="020B0604020202020204" pitchFamily="34" charset="0"/>
              </a:rPr>
              <a:t>general</a:t>
            </a:r>
            <a:r>
              <a:rPr lang="de-AT" sz="1600" dirty="0">
                <a:solidFill>
                  <a:schemeClr val="tx1"/>
                </a:solidFill>
                <a:latin typeface="Arial" panose="020B0604020202020204" pitchFamily="34" charset="0"/>
                <a:cs typeface="Arial" panose="020B0604020202020204" pitchFamily="34" charset="0"/>
              </a:rPr>
              <a:t> </a:t>
            </a:r>
            <a:r>
              <a:rPr lang="de-AT" sz="1600" dirty="0" err="1">
                <a:solidFill>
                  <a:schemeClr val="tx1"/>
                </a:solidFill>
                <a:latin typeface="Arial" panose="020B0604020202020204" pitchFamily="34" charset="0"/>
                <a:cs typeface="Arial" panose="020B0604020202020204" pitchFamily="34" charset="0"/>
              </a:rPr>
              <a:t>cargo</a:t>
            </a:r>
            <a:endParaRPr lang="de-AT" sz="1400" dirty="0">
              <a:solidFill>
                <a:schemeClr val="tx1"/>
              </a:solidFill>
              <a:latin typeface="Arial" panose="020B0604020202020204" pitchFamily="34" charset="0"/>
              <a:cs typeface="Arial" panose="020B0604020202020204" pitchFamily="34" charset="0"/>
            </a:endParaRPr>
          </a:p>
        </p:txBody>
      </p:sp>
      <p:pic>
        <p:nvPicPr>
          <p:cNvPr id="2052" name="Picture 4" descr="Bildergebnis für lkw bis 12 tonn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0780" y="4454051"/>
            <a:ext cx="2520045" cy="1850551"/>
          </a:xfrm>
          <a:prstGeom prst="rect">
            <a:avLst/>
          </a:prstGeom>
          <a:noFill/>
          <a:extLst>
            <a:ext uri="{909E8E84-426E-40DD-AFC4-6F175D3DCCD1}">
              <a14:hiddenFill xmlns:a14="http://schemas.microsoft.com/office/drawing/2010/main">
                <a:solidFill>
                  <a:srgbClr val="FFFFFF"/>
                </a:solidFill>
              </a14:hiddenFill>
            </a:ext>
          </a:extLst>
        </p:spPr>
      </p:pic>
      <p:sp>
        <p:nvSpPr>
          <p:cNvPr id="11" name="Abgerundetes Rechteck 10"/>
          <p:cNvSpPr/>
          <p:nvPr/>
        </p:nvSpPr>
        <p:spPr>
          <a:xfrm>
            <a:off x="6097423" y="2780928"/>
            <a:ext cx="2520280" cy="1656184"/>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err="1">
                <a:solidFill>
                  <a:schemeClr val="tx1"/>
                </a:solidFill>
                <a:latin typeface="Arial" panose="020B0604020202020204" pitchFamily="34" charset="0"/>
                <a:cs typeface="Arial" panose="020B0604020202020204" pitchFamily="34" charset="0"/>
              </a:rPr>
              <a:t>range</a:t>
            </a:r>
            <a:r>
              <a:rPr lang="de-AT" sz="1600" b="1" dirty="0">
                <a:solidFill>
                  <a:schemeClr val="tx1"/>
                </a:solidFill>
                <a:latin typeface="Arial" panose="020B0604020202020204" pitchFamily="34" charset="0"/>
                <a:cs typeface="Arial" panose="020B0604020202020204" pitchFamily="34" charset="0"/>
              </a:rPr>
              <a:t> of application:</a:t>
            </a:r>
            <a:br>
              <a:rPr lang="de-AT" sz="1600" b="1" dirty="0">
                <a:solidFill>
                  <a:schemeClr val="tx1"/>
                </a:solidFill>
                <a:latin typeface="Arial" panose="020B0604020202020204" pitchFamily="34" charset="0"/>
                <a:cs typeface="Arial" panose="020B0604020202020204" pitchFamily="34" charset="0"/>
              </a:rPr>
            </a:br>
            <a:r>
              <a:rPr lang="de-AT" sz="1600" dirty="0">
                <a:solidFill>
                  <a:schemeClr val="tx1"/>
                </a:solidFill>
                <a:latin typeface="Arial" panose="020B0604020202020204" pitchFamily="34" charset="0"/>
                <a:cs typeface="Arial" panose="020B0604020202020204" pitchFamily="34" charset="0"/>
              </a:rPr>
              <a:t>e.g. connection of large hubs, heavy or long goods</a:t>
            </a:r>
          </a:p>
        </p:txBody>
      </p:sp>
      <p:pic>
        <p:nvPicPr>
          <p:cNvPr id="2056" name="Picture 8" descr="Bildergebnis für quehenberge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4862" y="4760666"/>
            <a:ext cx="2474640" cy="123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43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a:xfrm>
            <a:off x="539552" y="3159374"/>
            <a:ext cx="8064896" cy="55765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a:solidFill>
                  <a:schemeClr val="bg1"/>
                </a:solidFill>
                <a:latin typeface="Arial" panose="020B0604020202020204" pitchFamily="34" charset="0"/>
                <a:cs typeface="Arial" panose="020B0604020202020204" pitchFamily="34" charset="0"/>
              </a:rPr>
              <a:t>articulated lorry</a:t>
            </a:r>
          </a:p>
          <a:p>
            <a:r>
              <a:rPr lang="de-AT" sz="1400" i="1" dirty="0">
                <a:solidFill>
                  <a:schemeClr val="bg1"/>
                </a:solidFill>
                <a:latin typeface="Arial" panose="020B0604020202020204" pitchFamily="34" charset="0"/>
                <a:cs typeface="Arial" panose="020B0604020202020204" pitchFamily="34" charset="0"/>
              </a:rPr>
              <a:t>(tractor + trailer/semitrailer)</a:t>
            </a:r>
          </a:p>
        </p:txBody>
      </p:sp>
      <p:sp>
        <p:nvSpPr>
          <p:cNvPr id="2" name="Titel 1"/>
          <p:cNvSpPr>
            <a:spLocks noGrp="1"/>
          </p:cNvSpPr>
          <p:nvPr>
            <p:ph type="title"/>
          </p:nvPr>
        </p:nvSpPr>
        <p:spPr/>
        <p:txBody>
          <a:bodyPr/>
          <a:lstStyle/>
          <a:p>
            <a:r>
              <a:rPr lang="de-AT" dirty="0" err="1">
                <a:solidFill>
                  <a:prstClr val="black"/>
                </a:solidFill>
              </a:rPr>
              <a:t>Goods</a:t>
            </a:r>
            <a:r>
              <a:rPr lang="de-AT" dirty="0">
                <a:solidFill>
                  <a:prstClr val="black"/>
                </a:solidFill>
              </a:rPr>
              <a:t> </a:t>
            </a:r>
            <a:r>
              <a:rPr lang="de-AT" dirty="0" err="1">
                <a:solidFill>
                  <a:prstClr val="black"/>
                </a:solidFill>
              </a:rPr>
              <a:t>Vehicles</a:t>
            </a:r>
            <a:br>
              <a:rPr lang="de-AT" dirty="0">
                <a:solidFill>
                  <a:prstClr val="black"/>
                </a:solidFill>
              </a:rPr>
            </a:br>
            <a:r>
              <a:rPr lang="de-AT" sz="2000" b="0" i="1" dirty="0">
                <a:solidFill>
                  <a:prstClr val="black"/>
                </a:solidFill>
              </a:rPr>
              <a:t>Frequent Truck </a:t>
            </a:r>
            <a:r>
              <a:rPr lang="de-AT" sz="2000" b="0" i="1" dirty="0" err="1">
                <a:solidFill>
                  <a:prstClr val="black"/>
                </a:solidFill>
              </a:rPr>
              <a:t>Types</a:t>
            </a:r>
            <a:r>
              <a:rPr lang="de-AT" sz="2000" b="0" i="1" dirty="0">
                <a:solidFill>
                  <a:prstClr val="black"/>
                </a:solidFill>
              </a:rPr>
              <a:t> in Daily Use</a:t>
            </a:r>
            <a:endParaRPr lang="de-AT" dirty="0"/>
          </a:p>
        </p:txBody>
      </p:sp>
      <p:pic>
        <p:nvPicPr>
          <p:cNvPr id="1026" name="Picture 2" descr="Bildergebnis für sattelzu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296" b="19123"/>
          <a:stretch/>
        </p:blipFill>
        <p:spPr bwMode="auto">
          <a:xfrm>
            <a:off x="3635896" y="1988840"/>
            <a:ext cx="525780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ollerreiner.org/EU%20Sattel-%20und%20Gliederzug-Dateien/image004.jpg"/>
          <p:cNvPicPr>
            <a:picLocks noChangeAspect="1" noChangeArrowheads="1"/>
          </p:cNvPicPr>
          <p:nvPr/>
        </p:nvPicPr>
        <p:blipFill rotWithShape="1">
          <a:blip r:embed="rId4">
            <a:clrChange>
              <a:clrFrom>
                <a:srgbClr val="FCFFFF"/>
              </a:clrFrom>
              <a:clrTo>
                <a:srgbClr val="FCFFFF">
                  <a:alpha val="0"/>
                </a:srgbClr>
              </a:clrTo>
            </a:clrChange>
            <a:extLst>
              <a:ext uri="{28A0092B-C50C-407E-A947-70E740481C1C}">
                <a14:useLocalDpi xmlns:a14="http://schemas.microsoft.com/office/drawing/2010/main" val="0"/>
              </a:ext>
            </a:extLst>
          </a:blip>
          <a:srcRect t="20535" b="17973"/>
          <a:stretch/>
        </p:blipFill>
        <p:spPr bwMode="auto">
          <a:xfrm>
            <a:off x="539552" y="4391549"/>
            <a:ext cx="4536504" cy="1058561"/>
          </a:xfrm>
          <a:prstGeom prst="rect">
            <a:avLst/>
          </a:prstGeom>
          <a:noFill/>
          <a:extLst>
            <a:ext uri="{909E8E84-426E-40DD-AFC4-6F175D3DCCD1}">
              <a14:hiddenFill xmlns:a14="http://schemas.microsoft.com/office/drawing/2010/main">
                <a:solidFill>
                  <a:srgbClr val="FFFFFF"/>
                </a:solidFill>
              </a14:hiddenFill>
            </a:ext>
          </a:extLst>
        </p:spPr>
      </p:pic>
      <p:sp>
        <p:nvSpPr>
          <p:cNvPr id="8" name="Abgerundetes Rechteck 7"/>
          <p:cNvSpPr/>
          <p:nvPr/>
        </p:nvSpPr>
        <p:spPr>
          <a:xfrm>
            <a:off x="539552" y="2040011"/>
            <a:ext cx="3384376" cy="977778"/>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300" b="1" dirty="0">
                <a:solidFill>
                  <a:schemeClr val="tx1"/>
                </a:solidFill>
                <a:latin typeface="Arial" panose="020B0604020202020204" pitchFamily="34" charset="0"/>
                <a:cs typeface="Arial" panose="020B0604020202020204" pitchFamily="34" charset="0"/>
              </a:rPr>
              <a:t>Facts:</a:t>
            </a:r>
            <a:br>
              <a:rPr lang="de-AT" sz="1300" b="1" dirty="0">
                <a:solidFill>
                  <a:schemeClr val="tx1"/>
                </a:solidFill>
                <a:latin typeface="Arial" panose="020B0604020202020204" pitchFamily="34" charset="0"/>
                <a:cs typeface="Arial" panose="020B0604020202020204" pitchFamily="34" charset="0"/>
              </a:rPr>
            </a:br>
            <a:r>
              <a:rPr lang="de-AT" sz="1300" b="1" dirty="0">
                <a:solidFill>
                  <a:schemeClr val="tx1"/>
                </a:solidFill>
                <a:latin typeface="Arial" panose="020B0604020202020204" pitchFamily="34" charset="0"/>
                <a:cs typeface="Arial" panose="020B0604020202020204" pitchFamily="34" charset="0"/>
              </a:rPr>
              <a:t>t</a:t>
            </a:r>
            <a:r>
              <a:rPr lang="de-AT" sz="1300" dirty="0">
                <a:solidFill>
                  <a:schemeClr val="tx1"/>
                </a:solidFill>
                <a:latin typeface="Arial" panose="020B0604020202020204" pitchFamily="34" charset="0"/>
                <a:cs typeface="Arial" panose="020B0604020202020204" pitchFamily="34" charset="0"/>
              </a:rPr>
              <a:t>otal length: 16.5 m</a:t>
            </a:r>
          </a:p>
          <a:p>
            <a:r>
              <a:rPr lang="de-AT" sz="1300" dirty="0" err="1">
                <a:solidFill>
                  <a:schemeClr val="tx1"/>
                </a:solidFill>
                <a:latin typeface="Arial" panose="020B0604020202020204" pitchFamily="34" charset="0"/>
                <a:cs typeface="Arial" panose="020B0604020202020204" pitchFamily="34" charset="0"/>
              </a:rPr>
              <a:t>cargo</a:t>
            </a:r>
            <a:r>
              <a:rPr lang="de-AT" sz="1300" dirty="0">
                <a:solidFill>
                  <a:schemeClr val="tx1"/>
                </a:solidFill>
                <a:latin typeface="Arial" panose="020B0604020202020204" pitchFamily="34" charset="0"/>
                <a:cs typeface="Arial" panose="020B0604020202020204" pitchFamily="34" charset="0"/>
              </a:rPr>
              <a:t> hold: 90 m3</a:t>
            </a:r>
            <a:r>
              <a:rPr lang="de-AT" sz="1050" i="1" dirty="0">
                <a:solidFill>
                  <a:schemeClr val="tx1"/>
                </a:solidFill>
                <a:latin typeface="Arial" panose="020B0604020202020204" pitchFamily="34" charset="0"/>
                <a:cs typeface="Arial" panose="020B0604020202020204" pitchFamily="34" charset="0"/>
              </a:rPr>
              <a:t> (= space for 34 Euro pallets</a:t>
            </a:r>
            <a:r>
              <a:rPr lang="de-AT" sz="1200" dirty="0">
                <a:solidFill>
                  <a:schemeClr val="tx1"/>
                </a:solidFill>
                <a:latin typeface="Arial" panose="020B0604020202020204" pitchFamily="34" charset="0"/>
                <a:cs typeface="Arial" panose="020B0604020202020204" pitchFamily="34" charset="0"/>
              </a:rPr>
              <a:t>)</a:t>
            </a:r>
          </a:p>
          <a:p>
            <a:r>
              <a:rPr lang="de-AT" sz="1300" dirty="0" err="1">
                <a:solidFill>
                  <a:schemeClr val="tx1"/>
                </a:solidFill>
                <a:latin typeface="Arial" panose="020B0604020202020204" pitchFamily="34" charset="0"/>
                <a:cs typeface="Arial" panose="020B0604020202020204" pitchFamily="34" charset="0"/>
              </a:rPr>
              <a:t>cargo</a:t>
            </a:r>
            <a:r>
              <a:rPr lang="de-AT" sz="1300" dirty="0">
                <a:solidFill>
                  <a:schemeClr val="tx1"/>
                </a:solidFill>
                <a:latin typeface="Arial" panose="020B0604020202020204" pitchFamily="34" charset="0"/>
                <a:cs typeface="Arial" panose="020B0604020202020204" pitchFamily="34" charset="0"/>
              </a:rPr>
              <a:t> area: </a:t>
            </a:r>
            <a:r>
              <a:rPr lang="de-DE" sz="1300" dirty="0">
                <a:solidFill>
                  <a:schemeClr val="tx1"/>
                </a:solidFill>
                <a:latin typeface="Arial" panose="020B0604020202020204" pitchFamily="34" charset="0"/>
                <a:cs typeface="Arial" panose="020B0604020202020204" pitchFamily="34" charset="0"/>
              </a:rPr>
              <a:t>13.62 / 2.45 / 2.70 m </a:t>
            </a:r>
            <a:r>
              <a:rPr lang="de-DE" sz="1050" dirty="0">
                <a:solidFill>
                  <a:schemeClr val="tx1"/>
                </a:solidFill>
                <a:latin typeface="Arial" panose="020B0604020202020204" pitchFamily="34" charset="0"/>
                <a:cs typeface="Arial" panose="020B0604020202020204" pitchFamily="34" charset="0"/>
              </a:rPr>
              <a:t>(l/w/h)</a:t>
            </a:r>
            <a:endParaRPr lang="de-AT" sz="1050" dirty="0">
              <a:solidFill>
                <a:schemeClr val="tx1"/>
              </a:solidFill>
              <a:latin typeface="Arial" panose="020B0604020202020204" pitchFamily="34" charset="0"/>
              <a:cs typeface="Arial" panose="020B0604020202020204" pitchFamily="34" charset="0"/>
            </a:endParaRPr>
          </a:p>
        </p:txBody>
      </p:sp>
      <p:sp>
        <p:nvSpPr>
          <p:cNvPr id="9" name="Abgerundetes Rechteck 8"/>
          <p:cNvSpPr/>
          <p:nvPr/>
        </p:nvSpPr>
        <p:spPr>
          <a:xfrm>
            <a:off x="540365" y="5412459"/>
            <a:ext cx="8064896" cy="55765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a:solidFill>
                  <a:schemeClr val="bg1"/>
                </a:solidFill>
                <a:latin typeface="Arial" panose="020B0604020202020204" pitchFamily="34" charset="0"/>
                <a:cs typeface="Arial" panose="020B0604020202020204" pitchFamily="34" charset="0"/>
              </a:rPr>
              <a:t>articulated train</a:t>
            </a:r>
          </a:p>
          <a:p>
            <a:r>
              <a:rPr lang="de-AT" sz="1400" i="1" dirty="0">
                <a:solidFill>
                  <a:schemeClr val="bg1"/>
                </a:solidFill>
                <a:latin typeface="Arial" panose="020B0604020202020204" pitchFamily="34" charset="0"/>
                <a:cs typeface="Arial" panose="020B0604020202020204" pitchFamily="34" charset="0"/>
              </a:rPr>
              <a:t>(swap bodies)</a:t>
            </a:r>
          </a:p>
        </p:txBody>
      </p:sp>
      <p:sp>
        <p:nvSpPr>
          <p:cNvPr id="10" name="Abgerundetes Rechteck 9"/>
          <p:cNvSpPr/>
          <p:nvPr/>
        </p:nvSpPr>
        <p:spPr>
          <a:xfrm>
            <a:off x="5224359" y="4293096"/>
            <a:ext cx="3384376" cy="977778"/>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300" b="1" dirty="0">
                <a:solidFill>
                  <a:schemeClr val="tx1"/>
                </a:solidFill>
                <a:latin typeface="Arial" panose="020B0604020202020204" pitchFamily="34" charset="0"/>
                <a:cs typeface="Arial" panose="020B0604020202020204" pitchFamily="34" charset="0"/>
              </a:rPr>
              <a:t>Facts:</a:t>
            </a:r>
            <a:br>
              <a:rPr lang="de-AT" sz="1300" b="1" dirty="0">
                <a:solidFill>
                  <a:schemeClr val="tx1"/>
                </a:solidFill>
                <a:latin typeface="Arial" panose="020B0604020202020204" pitchFamily="34" charset="0"/>
                <a:cs typeface="Arial" panose="020B0604020202020204" pitchFamily="34" charset="0"/>
              </a:rPr>
            </a:br>
            <a:r>
              <a:rPr lang="de-AT" sz="1300" b="1" dirty="0">
                <a:solidFill>
                  <a:schemeClr val="tx1"/>
                </a:solidFill>
                <a:latin typeface="Arial" panose="020B0604020202020204" pitchFamily="34" charset="0"/>
                <a:cs typeface="Arial" panose="020B0604020202020204" pitchFamily="34" charset="0"/>
              </a:rPr>
              <a:t>t</a:t>
            </a:r>
            <a:r>
              <a:rPr lang="de-AT" sz="1300" dirty="0">
                <a:solidFill>
                  <a:schemeClr val="tx1"/>
                </a:solidFill>
                <a:latin typeface="Arial" panose="020B0604020202020204" pitchFamily="34" charset="0"/>
                <a:cs typeface="Arial" panose="020B0604020202020204" pitchFamily="34" charset="0"/>
              </a:rPr>
              <a:t>otal length: 18.75 m</a:t>
            </a:r>
          </a:p>
          <a:p>
            <a:r>
              <a:rPr lang="de-AT" sz="1300" dirty="0" err="1">
                <a:solidFill>
                  <a:schemeClr val="tx1"/>
                </a:solidFill>
                <a:latin typeface="Arial" panose="020B0604020202020204" pitchFamily="34" charset="0"/>
                <a:cs typeface="Arial" panose="020B0604020202020204" pitchFamily="34" charset="0"/>
              </a:rPr>
              <a:t>cargo</a:t>
            </a:r>
            <a:r>
              <a:rPr lang="de-AT" sz="1300" dirty="0">
                <a:solidFill>
                  <a:schemeClr val="tx1"/>
                </a:solidFill>
                <a:latin typeface="Arial" panose="020B0604020202020204" pitchFamily="34" charset="0"/>
                <a:cs typeface="Arial" panose="020B0604020202020204" pitchFamily="34" charset="0"/>
              </a:rPr>
              <a:t> hold: ~ 94 m3</a:t>
            </a:r>
            <a:r>
              <a:rPr lang="de-AT" sz="1050" i="1" dirty="0">
                <a:solidFill>
                  <a:schemeClr val="tx1"/>
                </a:solidFill>
                <a:latin typeface="Arial" panose="020B0604020202020204" pitchFamily="34" charset="0"/>
                <a:cs typeface="Arial" panose="020B0604020202020204" pitchFamily="34" charset="0"/>
              </a:rPr>
              <a:t> (= space for 36 Euro pallets</a:t>
            </a:r>
            <a:r>
              <a:rPr lang="de-AT" sz="1200" dirty="0">
                <a:solidFill>
                  <a:schemeClr val="tx1"/>
                </a:solidFill>
                <a:latin typeface="Arial" panose="020B0604020202020204" pitchFamily="34" charset="0"/>
                <a:cs typeface="Arial" panose="020B0604020202020204" pitchFamily="34" charset="0"/>
              </a:rPr>
              <a:t>)</a:t>
            </a:r>
          </a:p>
          <a:p>
            <a:r>
              <a:rPr lang="de-AT" sz="1300" dirty="0" err="1">
                <a:solidFill>
                  <a:schemeClr val="tx1"/>
                </a:solidFill>
                <a:latin typeface="Arial" panose="020B0604020202020204" pitchFamily="34" charset="0"/>
                <a:cs typeface="Arial" panose="020B0604020202020204" pitchFamily="34" charset="0"/>
              </a:rPr>
              <a:t>cargo</a:t>
            </a:r>
            <a:r>
              <a:rPr lang="de-AT" sz="1300" dirty="0">
                <a:solidFill>
                  <a:schemeClr val="tx1"/>
                </a:solidFill>
                <a:latin typeface="Arial" panose="020B0604020202020204" pitchFamily="34" charset="0"/>
                <a:cs typeface="Arial" panose="020B0604020202020204" pitchFamily="34" charset="0"/>
              </a:rPr>
              <a:t> </a:t>
            </a:r>
            <a:r>
              <a:rPr lang="de-AT" sz="1300" dirty="0" err="1">
                <a:solidFill>
                  <a:schemeClr val="tx1"/>
                </a:solidFill>
                <a:latin typeface="Arial" panose="020B0604020202020204" pitchFamily="34" charset="0"/>
                <a:cs typeface="Arial" panose="020B0604020202020204" pitchFamily="34" charset="0"/>
              </a:rPr>
              <a:t>floor</a:t>
            </a:r>
            <a:r>
              <a:rPr lang="de-AT" sz="1300" dirty="0">
                <a:solidFill>
                  <a:schemeClr val="tx1"/>
                </a:solidFill>
                <a:latin typeface="Arial" panose="020B0604020202020204" pitchFamily="34" charset="0"/>
                <a:cs typeface="Arial" panose="020B0604020202020204" pitchFamily="34" charset="0"/>
              </a:rPr>
              <a:t> (2x): </a:t>
            </a:r>
            <a:r>
              <a:rPr lang="de-DE" sz="1300" dirty="0">
                <a:solidFill>
                  <a:schemeClr val="tx1"/>
                </a:solidFill>
                <a:latin typeface="Arial" panose="020B0604020202020204" pitchFamily="34" charset="0"/>
                <a:cs typeface="Arial" panose="020B0604020202020204" pitchFamily="34" charset="0"/>
              </a:rPr>
              <a:t>7.35 / 2.45 / 2.65 m </a:t>
            </a:r>
            <a:r>
              <a:rPr lang="de-DE" sz="1050" dirty="0">
                <a:solidFill>
                  <a:schemeClr val="tx1"/>
                </a:solidFill>
                <a:latin typeface="Arial" panose="020B0604020202020204" pitchFamily="34" charset="0"/>
                <a:cs typeface="Arial" panose="020B0604020202020204" pitchFamily="34" charset="0"/>
              </a:rPr>
              <a:t>(l/w/h)</a:t>
            </a:r>
            <a:endParaRPr lang="de-AT"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16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Gerader Verbinder 57"/>
          <p:cNvCxnSpPr/>
          <p:nvPr/>
        </p:nvCxnSpPr>
        <p:spPr>
          <a:xfrm flipH="1">
            <a:off x="3690227" y="1902246"/>
            <a:ext cx="24132" cy="4047034"/>
          </a:xfrm>
          <a:prstGeom prst="line">
            <a:avLst/>
          </a:prstGeom>
          <a:ln>
            <a:solidFill>
              <a:srgbClr val="787878"/>
            </a:solidFill>
            <a:prstDash val="dash"/>
          </a:ln>
        </p:spPr>
        <p:style>
          <a:lnRef idx="1">
            <a:schemeClr val="accent1"/>
          </a:lnRef>
          <a:fillRef idx="0">
            <a:schemeClr val="accent1"/>
          </a:fillRef>
          <a:effectRef idx="0">
            <a:schemeClr val="accent1"/>
          </a:effectRef>
          <a:fontRef idx="minor">
            <a:schemeClr val="tx1"/>
          </a:fontRef>
        </p:style>
      </p:cxnSp>
      <p:cxnSp>
        <p:nvCxnSpPr>
          <p:cNvPr id="60" name="Gerader Verbinder 59"/>
          <p:cNvCxnSpPr/>
          <p:nvPr/>
        </p:nvCxnSpPr>
        <p:spPr>
          <a:xfrm flipH="1">
            <a:off x="5430458" y="1902246"/>
            <a:ext cx="24132" cy="4047034"/>
          </a:xfrm>
          <a:prstGeom prst="line">
            <a:avLst/>
          </a:prstGeom>
          <a:ln>
            <a:solidFill>
              <a:srgbClr val="787878"/>
            </a:solidFill>
            <a:prstDash val="dash"/>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flipH="1">
            <a:off x="7128131" y="1902246"/>
            <a:ext cx="24132" cy="4047034"/>
          </a:xfrm>
          <a:prstGeom prst="line">
            <a:avLst/>
          </a:prstGeom>
          <a:ln>
            <a:solidFill>
              <a:srgbClr val="787878"/>
            </a:solidFill>
            <a:prstDash val="dash"/>
          </a:ln>
        </p:spPr>
        <p:style>
          <a:lnRef idx="1">
            <a:schemeClr val="accent1"/>
          </a:lnRef>
          <a:fillRef idx="0">
            <a:schemeClr val="accent1"/>
          </a:fillRef>
          <a:effectRef idx="0">
            <a:schemeClr val="accent1"/>
          </a:effectRef>
          <a:fontRef idx="minor">
            <a:schemeClr val="tx1"/>
          </a:fontRef>
        </p:style>
      </p:cxnSp>
      <p:cxnSp>
        <p:nvCxnSpPr>
          <p:cNvPr id="2065" name="Gerader Verbinder 2064"/>
          <p:cNvCxnSpPr/>
          <p:nvPr/>
        </p:nvCxnSpPr>
        <p:spPr>
          <a:xfrm flipH="1">
            <a:off x="2000803" y="1902246"/>
            <a:ext cx="24132" cy="4047034"/>
          </a:xfrm>
          <a:prstGeom prst="line">
            <a:avLst/>
          </a:prstGeom>
          <a:ln>
            <a:solidFill>
              <a:srgbClr val="787878"/>
            </a:solidFill>
            <a:prstDash val="dash"/>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AT" dirty="0"/>
              <a:t>Loading and Transport Units in Road Traffic</a:t>
            </a:r>
          </a:p>
        </p:txBody>
      </p:sp>
      <p:sp>
        <p:nvSpPr>
          <p:cNvPr id="4" name="Abgerundetes Rechteck 3"/>
          <p:cNvSpPr/>
          <p:nvPr/>
        </p:nvSpPr>
        <p:spPr>
          <a:xfrm>
            <a:off x="414544" y="1902341"/>
            <a:ext cx="1492466" cy="720080"/>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bg1"/>
                </a:solidFill>
                <a:latin typeface="Arial" panose="020B0604020202020204" pitchFamily="34" charset="0"/>
                <a:cs typeface="Arial" panose="020B0604020202020204" pitchFamily="34" charset="0"/>
              </a:rPr>
              <a:t>cargo</a:t>
            </a:r>
          </a:p>
        </p:txBody>
      </p:sp>
      <p:sp>
        <p:nvSpPr>
          <p:cNvPr id="11" name="Abgerundetes Rechteck 10"/>
          <p:cNvSpPr/>
          <p:nvPr/>
        </p:nvSpPr>
        <p:spPr>
          <a:xfrm>
            <a:off x="2119982" y="1902341"/>
            <a:ext cx="1492466" cy="720080"/>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err="1">
                <a:solidFill>
                  <a:srgbClr val="787878"/>
                </a:solidFill>
                <a:latin typeface="Arial" panose="020B0604020202020204" pitchFamily="34" charset="0"/>
                <a:cs typeface="Arial" panose="020B0604020202020204" pitchFamily="34" charset="0"/>
              </a:rPr>
              <a:t>loading</a:t>
            </a:r>
            <a:r>
              <a:rPr lang="de-AT" sz="1400" b="1" dirty="0">
                <a:solidFill>
                  <a:srgbClr val="787878"/>
                </a:solidFill>
                <a:latin typeface="Arial" panose="020B0604020202020204" pitchFamily="34" charset="0"/>
                <a:cs typeface="Arial" panose="020B0604020202020204" pitchFamily="34" charset="0"/>
              </a:rPr>
              <a:t> </a:t>
            </a:r>
            <a:r>
              <a:rPr lang="de-AT" sz="1400" b="1" dirty="0" err="1">
                <a:solidFill>
                  <a:srgbClr val="787878"/>
                </a:solidFill>
                <a:latin typeface="Arial" panose="020B0604020202020204" pitchFamily="34" charset="0"/>
                <a:cs typeface="Arial" panose="020B0604020202020204" pitchFamily="34" charset="0"/>
              </a:rPr>
              <a:t>devices</a:t>
            </a:r>
            <a:endParaRPr lang="de-AT" sz="1400" b="1" dirty="0">
              <a:solidFill>
                <a:srgbClr val="787878"/>
              </a:solidFill>
              <a:latin typeface="Arial" panose="020B0604020202020204" pitchFamily="34" charset="0"/>
              <a:cs typeface="Arial" panose="020B0604020202020204" pitchFamily="34" charset="0"/>
            </a:endParaRPr>
          </a:p>
          <a:p>
            <a:pPr algn="ctr"/>
            <a:r>
              <a:rPr lang="de-AT" sz="1200" i="1" dirty="0">
                <a:solidFill>
                  <a:srgbClr val="787878"/>
                </a:solidFill>
                <a:latin typeface="Arial" panose="020B0604020202020204" pitchFamily="34" charset="0"/>
                <a:cs typeface="Arial" panose="020B0604020202020204" pitchFamily="34" charset="0"/>
              </a:rPr>
              <a:t>e.g. packaging</a:t>
            </a:r>
          </a:p>
        </p:txBody>
      </p:sp>
      <p:sp>
        <p:nvSpPr>
          <p:cNvPr id="12" name="Abgerundetes Rechteck 11"/>
          <p:cNvSpPr/>
          <p:nvPr/>
        </p:nvSpPr>
        <p:spPr>
          <a:xfrm>
            <a:off x="3825420" y="1902341"/>
            <a:ext cx="1492466" cy="720080"/>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err="1">
                <a:solidFill>
                  <a:srgbClr val="787878"/>
                </a:solidFill>
                <a:latin typeface="Arial" panose="020B0604020202020204" pitchFamily="34" charset="0"/>
                <a:cs typeface="Arial" panose="020B0604020202020204" pitchFamily="34" charset="0"/>
              </a:rPr>
              <a:t>carriers</a:t>
            </a:r>
            <a:endParaRPr lang="de-AT" sz="1400" b="1" dirty="0">
              <a:solidFill>
                <a:srgbClr val="787878"/>
              </a:solidFill>
              <a:latin typeface="Arial" panose="020B0604020202020204" pitchFamily="34" charset="0"/>
              <a:cs typeface="Arial" panose="020B0604020202020204" pitchFamily="34" charset="0"/>
            </a:endParaRPr>
          </a:p>
          <a:p>
            <a:pPr algn="ctr"/>
            <a:r>
              <a:rPr lang="de-AT" sz="1200" i="1" dirty="0">
                <a:solidFill>
                  <a:srgbClr val="787878"/>
                </a:solidFill>
                <a:latin typeface="Arial" panose="020B0604020202020204" pitchFamily="34" charset="0"/>
                <a:cs typeface="Arial" panose="020B0604020202020204" pitchFamily="34" charset="0"/>
              </a:rPr>
              <a:t>e.g. boxes, pallet</a:t>
            </a:r>
          </a:p>
        </p:txBody>
      </p:sp>
      <p:sp>
        <p:nvSpPr>
          <p:cNvPr id="13" name="Abgerundetes Rechteck 12"/>
          <p:cNvSpPr/>
          <p:nvPr/>
        </p:nvSpPr>
        <p:spPr>
          <a:xfrm>
            <a:off x="5530858" y="1902246"/>
            <a:ext cx="1492466" cy="720080"/>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err="1">
                <a:solidFill>
                  <a:srgbClr val="787878"/>
                </a:solidFill>
                <a:latin typeface="Arial" panose="020B0604020202020204" pitchFamily="34" charset="0"/>
                <a:cs typeface="Arial" panose="020B0604020202020204" pitchFamily="34" charset="0"/>
              </a:rPr>
              <a:t>transport</a:t>
            </a:r>
            <a:r>
              <a:rPr lang="de-AT" sz="1400" b="1" dirty="0">
                <a:solidFill>
                  <a:srgbClr val="787878"/>
                </a:solidFill>
                <a:latin typeface="Arial" panose="020B0604020202020204" pitchFamily="34" charset="0"/>
                <a:cs typeface="Arial" panose="020B0604020202020204" pitchFamily="34" charset="0"/>
              </a:rPr>
              <a:t> </a:t>
            </a:r>
            <a:r>
              <a:rPr lang="de-AT" sz="1400" b="1" dirty="0" err="1">
                <a:solidFill>
                  <a:srgbClr val="787878"/>
                </a:solidFill>
                <a:latin typeface="Arial" panose="020B0604020202020204" pitchFamily="34" charset="0"/>
                <a:cs typeface="Arial" panose="020B0604020202020204" pitchFamily="34" charset="0"/>
              </a:rPr>
              <a:t>equipment</a:t>
            </a:r>
            <a:endParaRPr lang="de-AT" sz="1400" b="1" dirty="0">
              <a:solidFill>
                <a:srgbClr val="787878"/>
              </a:solidFill>
              <a:latin typeface="Arial" panose="020B0604020202020204" pitchFamily="34" charset="0"/>
              <a:cs typeface="Arial" panose="020B0604020202020204" pitchFamily="34" charset="0"/>
            </a:endParaRPr>
          </a:p>
          <a:p>
            <a:pPr algn="ctr"/>
            <a:r>
              <a:rPr lang="de-AT" sz="1200" dirty="0">
                <a:solidFill>
                  <a:srgbClr val="787878"/>
                </a:solidFill>
                <a:latin typeface="Arial" panose="020B0604020202020204" pitchFamily="34" charset="0"/>
                <a:cs typeface="Arial" panose="020B0604020202020204" pitchFamily="34" charset="0"/>
              </a:rPr>
              <a:t>e.g. container</a:t>
            </a:r>
          </a:p>
        </p:txBody>
      </p:sp>
      <p:sp>
        <p:nvSpPr>
          <p:cNvPr id="14" name="Abgerundetes Rechteck 13"/>
          <p:cNvSpPr/>
          <p:nvPr/>
        </p:nvSpPr>
        <p:spPr>
          <a:xfrm>
            <a:off x="7236296" y="1902246"/>
            <a:ext cx="1492466" cy="720080"/>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bg1"/>
                </a:solidFill>
                <a:latin typeface="Arial" panose="020B0604020202020204" pitchFamily="34" charset="0"/>
                <a:cs typeface="Arial" panose="020B0604020202020204" pitchFamily="34" charset="0"/>
              </a:rPr>
              <a:t>means of transport</a:t>
            </a:r>
          </a:p>
        </p:txBody>
      </p:sp>
      <p:sp>
        <p:nvSpPr>
          <p:cNvPr id="16" name="Abgerundetes Rechteck 15"/>
          <p:cNvSpPr/>
          <p:nvPr/>
        </p:nvSpPr>
        <p:spPr>
          <a:xfrm>
            <a:off x="513304" y="2833488"/>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oil</a:t>
            </a:r>
          </a:p>
        </p:txBody>
      </p:sp>
      <p:sp>
        <p:nvSpPr>
          <p:cNvPr id="18" name="Abgerundetes Rechteck 17"/>
          <p:cNvSpPr/>
          <p:nvPr/>
        </p:nvSpPr>
        <p:spPr>
          <a:xfrm>
            <a:off x="7411043" y="2833488"/>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tank truck</a:t>
            </a:r>
          </a:p>
        </p:txBody>
      </p:sp>
      <p:cxnSp>
        <p:nvCxnSpPr>
          <p:cNvPr id="15" name="Gerade Verbindung mit Pfeil 14"/>
          <p:cNvCxnSpPr/>
          <p:nvPr/>
        </p:nvCxnSpPr>
        <p:spPr>
          <a:xfrm>
            <a:off x="1656275" y="3057770"/>
            <a:ext cx="5754768"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Abgerundetes Rechteck 20"/>
          <p:cNvSpPr/>
          <p:nvPr/>
        </p:nvSpPr>
        <p:spPr>
          <a:xfrm>
            <a:off x="513303" y="3558430"/>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oil</a:t>
            </a:r>
          </a:p>
        </p:txBody>
      </p:sp>
      <p:sp>
        <p:nvSpPr>
          <p:cNvPr id="22" name="Abgerundetes Rechteck 21"/>
          <p:cNvSpPr/>
          <p:nvPr/>
        </p:nvSpPr>
        <p:spPr>
          <a:xfrm>
            <a:off x="5705605" y="3558430"/>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tank container</a:t>
            </a:r>
          </a:p>
        </p:txBody>
      </p:sp>
      <p:sp>
        <p:nvSpPr>
          <p:cNvPr id="23" name="Abgerundetes Rechteck 22"/>
          <p:cNvSpPr/>
          <p:nvPr/>
        </p:nvSpPr>
        <p:spPr>
          <a:xfrm>
            <a:off x="7411043" y="3558430"/>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platoon</a:t>
            </a:r>
          </a:p>
        </p:txBody>
      </p:sp>
      <p:cxnSp>
        <p:nvCxnSpPr>
          <p:cNvPr id="20" name="Gerade Verbindung mit Pfeil 19"/>
          <p:cNvCxnSpPr>
            <a:stCxn id="21" idx="3"/>
            <a:endCxn id="22" idx="1"/>
          </p:cNvCxnSpPr>
          <p:nvPr/>
        </p:nvCxnSpPr>
        <p:spPr>
          <a:xfrm>
            <a:off x="1656274" y="3774454"/>
            <a:ext cx="4049331"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22" idx="3"/>
            <a:endCxn id="23" idx="1"/>
          </p:cNvCxnSpPr>
          <p:nvPr/>
        </p:nvCxnSpPr>
        <p:spPr>
          <a:xfrm>
            <a:off x="6848576" y="3774454"/>
            <a:ext cx="562467"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Abgerundetes Rechteck 27"/>
          <p:cNvSpPr/>
          <p:nvPr/>
        </p:nvSpPr>
        <p:spPr>
          <a:xfrm>
            <a:off x="513302" y="428337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err="1">
                <a:solidFill>
                  <a:schemeClr val="tx1"/>
                </a:solidFill>
                <a:latin typeface="Arial" panose="020B0604020202020204" pitchFamily="34" charset="0"/>
                <a:cs typeface="Arial" panose="020B0604020202020204" pitchFamily="34" charset="0"/>
              </a:rPr>
              <a:t>drinking</a:t>
            </a:r>
            <a:r>
              <a:rPr lang="de-AT" sz="1400" b="1" dirty="0">
                <a:solidFill>
                  <a:schemeClr val="tx1"/>
                </a:solidFill>
                <a:latin typeface="Arial" panose="020B0604020202020204" pitchFamily="34" charset="0"/>
                <a:cs typeface="Arial" panose="020B0604020202020204" pitchFamily="34" charset="0"/>
              </a:rPr>
              <a:t> glasses</a:t>
            </a:r>
          </a:p>
        </p:txBody>
      </p:sp>
      <p:sp>
        <p:nvSpPr>
          <p:cNvPr id="29" name="Abgerundetes Rechteck 28"/>
          <p:cNvSpPr/>
          <p:nvPr/>
        </p:nvSpPr>
        <p:spPr>
          <a:xfrm>
            <a:off x="2294729" y="428337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cardboard</a:t>
            </a:r>
          </a:p>
        </p:txBody>
      </p:sp>
      <p:sp>
        <p:nvSpPr>
          <p:cNvPr id="30" name="Abgerundetes Rechteck 29"/>
          <p:cNvSpPr/>
          <p:nvPr/>
        </p:nvSpPr>
        <p:spPr>
          <a:xfrm>
            <a:off x="4000167" y="428337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pallet</a:t>
            </a:r>
          </a:p>
        </p:txBody>
      </p:sp>
      <p:sp>
        <p:nvSpPr>
          <p:cNvPr id="31" name="Abgerundetes Rechteck 30"/>
          <p:cNvSpPr/>
          <p:nvPr/>
        </p:nvSpPr>
        <p:spPr>
          <a:xfrm>
            <a:off x="5705604" y="428337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semi-trailer</a:t>
            </a:r>
          </a:p>
        </p:txBody>
      </p:sp>
      <p:sp>
        <p:nvSpPr>
          <p:cNvPr id="32" name="Abgerundetes Rechteck 31"/>
          <p:cNvSpPr/>
          <p:nvPr/>
        </p:nvSpPr>
        <p:spPr>
          <a:xfrm>
            <a:off x="7407687" y="428337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articulated lorry</a:t>
            </a:r>
          </a:p>
        </p:txBody>
      </p:sp>
      <p:cxnSp>
        <p:nvCxnSpPr>
          <p:cNvPr id="27" name="Gerade Verbindung mit Pfeil 26"/>
          <p:cNvCxnSpPr>
            <a:stCxn id="28" idx="3"/>
            <a:endCxn id="29" idx="1"/>
          </p:cNvCxnSpPr>
          <p:nvPr/>
        </p:nvCxnSpPr>
        <p:spPr>
          <a:xfrm>
            <a:off x="1656273" y="4499396"/>
            <a:ext cx="63845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49" name="Gerade Verbindung mit Pfeil 2048"/>
          <p:cNvCxnSpPr>
            <a:stCxn id="29" idx="3"/>
            <a:endCxn id="30" idx="1"/>
          </p:cNvCxnSpPr>
          <p:nvPr/>
        </p:nvCxnSpPr>
        <p:spPr>
          <a:xfrm>
            <a:off x="3437700" y="4499396"/>
            <a:ext cx="562467"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53" name="Gerade Verbindung mit Pfeil 2052"/>
          <p:cNvCxnSpPr>
            <a:stCxn id="30" idx="3"/>
            <a:endCxn id="31" idx="1"/>
          </p:cNvCxnSpPr>
          <p:nvPr/>
        </p:nvCxnSpPr>
        <p:spPr>
          <a:xfrm>
            <a:off x="5143138" y="4499396"/>
            <a:ext cx="56246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55" name="Gerade Verbindung mit Pfeil 2054"/>
          <p:cNvCxnSpPr>
            <a:stCxn id="31" idx="3"/>
            <a:endCxn id="32" idx="1"/>
          </p:cNvCxnSpPr>
          <p:nvPr/>
        </p:nvCxnSpPr>
        <p:spPr>
          <a:xfrm>
            <a:off x="6848575" y="4499396"/>
            <a:ext cx="55911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1" name="Abgerundetes Rechteck 40"/>
          <p:cNvSpPr/>
          <p:nvPr/>
        </p:nvSpPr>
        <p:spPr>
          <a:xfrm>
            <a:off x="501673" y="5003416"/>
            <a:ext cx="1142971" cy="729840"/>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err="1">
                <a:solidFill>
                  <a:schemeClr val="tx1"/>
                </a:solidFill>
                <a:latin typeface="Arial" panose="020B0604020202020204" pitchFamily="34" charset="0"/>
                <a:cs typeface="Arial" panose="020B0604020202020204" pitchFamily="34" charset="0"/>
              </a:rPr>
              <a:t>food</a:t>
            </a:r>
            <a:br>
              <a:rPr lang="de-AT" sz="1400" b="1" dirty="0">
                <a:solidFill>
                  <a:schemeClr val="tx1"/>
                </a:solidFill>
                <a:latin typeface="Arial" panose="020B0604020202020204" pitchFamily="34" charset="0"/>
                <a:cs typeface="Arial" panose="020B0604020202020204" pitchFamily="34" charset="0"/>
              </a:rPr>
            </a:br>
            <a:r>
              <a:rPr lang="de-AT" sz="1400" b="1" dirty="0">
                <a:solidFill>
                  <a:schemeClr val="tx1"/>
                </a:solidFill>
                <a:latin typeface="Arial" panose="020B0604020202020204" pitchFamily="34" charset="0"/>
                <a:cs typeface="Arial" panose="020B0604020202020204" pitchFamily="34" charset="0"/>
              </a:rPr>
              <a:t>(e.g. </a:t>
            </a:r>
            <a:r>
              <a:rPr lang="de-AT" sz="1400" b="1" dirty="0" err="1">
                <a:solidFill>
                  <a:schemeClr val="tx1"/>
                </a:solidFill>
                <a:latin typeface="Arial" panose="020B0604020202020204" pitchFamily="34" charset="0"/>
                <a:cs typeface="Arial" panose="020B0604020202020204" pitchFamily="34" charset="0"/>
              </a:rPr>
              <a:t>Billa</a:t>
            </a:r>
            <a:r>
              <a:rPr lang="de-AT" sz="1400" b="1" dirty="0">
                <a:solidFill>
                  <a:schemeClr val="tx1"/>
                </a:solidFill>
                <a:latin typeface="Arial" panose="020B0604020202020204" pitchFamily="34" charset="0"/>
                <a:cs typeface="Arial" panose="020B0604020202020204" pitchFamily="34" charset="0"/>
              </a:rPr>
              <a:t>)</a:t>
            </a:r>
          </a:p>
        </p:txBody>
      </p:sp>
      <p:sp>
        <p:nvSpPr>
          <p:cNvPr id="45" name="Abgerundetes Rechteck 44"/>
          <p:cNvSpPr/>
          <p:nvPr/>
        </p:nvSpPr>
        <p:spPr>
          <a:xfrm>
            <a:off x="2294728" y="515231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cardboard</a:t>
            </a:r>
          </a:p>
        </p:txBody>
      </p:sp>
      <p:sp>
        <p:nvSpPr>
          <p:cNvPr id="46" name="Abgerundetes Rechteck 45"/>
          <p:cNvSpPr/>
          <p:nvPr/>
        </p:nvSpPr>
        <p:spPr>
          <a:xfrm>
            <a:off x="4000167" y="5149637"/>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anose="020B0604020202020204" pitchFamily="34" charset="0"/>
                <a:cs typeface="Arial" panose="020B0604020202020204" pitchFamily="34" charset="0"/>
              </a:rPr>
              <a:t>roll container</a:t>
            </a:r>
          </a:p>
        </p:txBody>
      </p:sp>
      <p:sp>
        <p:nvSpPr>
          <p:cNvPr id="47" name="Abgerundetes Rechteck 46"/>
          <p:cNvSpPr/>
          <p:nvPr/>
        </p:nvSpPr>
        <p:spPr>
          <a:xfrm>
            <a:off x="7407686" y="5149637"/>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err="1">
                <a:solidFill>
                  <a:schemeClr val="tx1"/>
                </a:solidFill>
                <a:latin typeface="Arial" panose="020B0604020202020204" pitchFamily="34" charset="0"/>
                <a:cs typeface="Arial" panose="020B0604020202020204" pitchFamily="34" charset="0"/>
              </a:rPr>
              <a:t>motor</a:t>
            </a:r>
            <a:r>
              <a:rPr lang="de-AT" sz="1400" b="1" dirty="0">
                <a:solidFill>
                  <a:schemeClr val="tx1"/>
                </a:solidFill>
                <a:latin typeface="Arial" panose="020B0604020202020204" pitchFamily="34" charset="0"/>
                <a:cs typeface="Arial" panose="020B0604020202020204" pitchFamily="34" charset="0"/>
              </a:rPr>
              <a:t> car</a:t>
            </a:r>
          </a:p>
        </p:txBody>
      </p:sp>
      <p:cxnSp>
        <p:nvCxnSpPr>
          <p:cNvPr id="2059" name="Gerade Verbindung mit Pfeil 2058"/>
          <p:cNvCxnSpPr>
            <a:stCxn id="41" idx="3"/>
            <a:endCxn id="45" idx="1"/>
          </p:cNvCxnSpPr>
          <p:nvPr/>
        </p:nvCxnSpPr>
        <p:spPr>
          <a:xfrm>
            <a:off x="1644644" y="5368336"/>
            <a:ext cx="650084"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61" name="Gerade Verbindung mit Pfeil 2060"/>
          <p:cNvCxnSpPr>
            <a:stCxn id="45" idx="3"/>
            <a:endCxn id="46" idx="1"/>
          </p:cNvCxnSpPr>
          <p:nvPr/>
        </p:nvCxnSpPr>
        <p:spPr>
          <a:xfrm flipV="1">
            <a:off x="3437699" y="5365661"/>
            <a:ext cx="562468" cy="267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63" name="Gerade Verbindung mit Pfeil 2062"/>
          <p:cNvCxnSpPr>
            <a:stCxn id="46" idx="3"/>
            <a:endCxn id="47" idx="1"/>
          </p:cNvCxnSpPr>
          <p:nvPr/>
        </p:nvCxnSpPr>
        <p:spPr>
          <a:xfrm>
            <a:off x="5143138" y="5365661"/>
            <a:ext cx="2264548"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81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graphicFrame>
        <p:nvGraphicFramePr>
          <p:cNvPr id="4" name="Inhaltsplatzhalter 4"/>
          <p:cNvGraphicFramePr>
            <a:graphicFrameLocks/>
          </p:cNvGraphicFramePr>
          <p:nvPr>
            <p:extLst>
              <p:ext uri="{D42A27DB-BD31-4B8C-83A1-F6EECF244321}">
                <p14:modId xmlns:p14="http://schemas.microsoft.com/office/powerpoint/2010/main" val="4137588530"/>
              </p:ext>
            </p:extLst>
          </p:nvPr>
        </p:nvGraphicFramePr>
        <p:xfrm>
          <a:off x="1403648" y="1628800"/>
          <a:ext cx="64807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78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644603" y="2250546"/>
            <a:ext cx="3567357" cy="3241514"/>
          </a:xfrm>
          <a:prstGeom prst="roundRect">
            <a:avLst>
              <a:gd name="adj" fmla="val 5226"/>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en-AU" sz="160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853731" y="3962796"/>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imputed interest</a:t>
            </a:r>
          </a:p>
        </p:txBody>
      </p:sp>
      <p:sp>
        <p:nvSpPr>
          <p:cNvPr id="14" name="Abgerundetes Rechteck 13"/>
          <p:cNvSpPr/>
          <p:nvPr/>
        </p:nvSpPr>
        <p:spPr>
          <a:xfrm>
            <a:off x="853731" y="4573017"/>
            <a:ext cx="3160388" cy="790091"/>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maintenance, insurance,</a:t>
            </a:r>
          </a:p>
          <a:p>
            <a:pPr algn="ctr"/>
            <a:r>
              <a:rPr lang="de-AT" sz="1600" b="1" dirty="0">
                <a:solidFill>
                  <a:schemeClr val="tx1"/>
                </a:solidFill>
                <a:latin typeface="Arial" panose="020B0604020202020204" pitchFamily="34" charset="0"/>
                <a:cs typeface="Arial" panose="020B0604020202020204" pitchFamily="34" charset="0"/>
              </a:rPr>
              <a:t>tax, administration</a:t>
            </a:r>
          </a:p>
        </p:txBody>
      </p:sp>
      <p:sp>
        <p:nvSpPr>
          <p:cNvPr id="2" name="Titel 1"/>
          <p:cNvSpPr>
            <a:spLocks noGrp="1"/>
          </p:cNvSpPr>
          <p:nvPr>
            <p:ph type="title"/>
          </p:nvPr>
        </p:nvSpPr>
        <p:spPr/>
        <p:txBody>
          <a:bodyPr/>
          <a:lstStyle/>
          <a:p>
            <a:r>
              <a:rPr lang="de-AT" dirty="0"/>
              <a:t>Calculation in Road Transport</a:t>
            </a:r>
          </a:p>
        </p:txBody>
      </p:sp>
      <p:sp>
        <p:nvSpPr>
          <p:cNvPr id="6" name="Abgerundetes Rechteck 5"/>
          <p:cNvSpPr/>
          <p:nvPr/>
        </p:nvSpPr>
        <p:spPr>
          <a:xfrm>
            <a:off x="1203308" y="1982347"/>
            <a:ext cx="2449831" cy="516827"/>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solidFill>
                  <a:schemeClr val="bg1"/>
                </a:solidFill>
                <a:latin typeface="Arial" panose="020B0604020202020204" pitchFamily="34" charset="0"/>
                <a:cs typeface="Arial" panose="020B0604020202020204" pitchFamily="34" charset="0"/>
              </a:rPr>
              <a:t>FIXED costs</a:t>
            </a:r>
            <a:endParaRPr lang="en-AU" sz="1700" b="1">
              <a:solidFill>
                <a:schemeClr val="bg1"/>
              </a:solidFill>
              <a:latin typeface="Arial" panose="020B0604020202020204" pitchFamily="34" charset="0"/>
              <a:cs typeface="Arial" panose="020B0604020202020204" pitchFamily="34" charset="0"/>
            </a:endParaRPr>
          </a:p>
        </p:txBody>
      </p:sp>
      <p:sp>
        <p:nvSpPr>
          <p:cNvPr id="9" name="Abgerundetes Rechteck 8"/>
          <p:cNvSpPr/>
          <p:nvPr/>
        </p:nvSpPr>
        <p:spPr>
          <a:xfrm>
            <a:off x="843309" y="2747802"/>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staff</a:t>
            </a:r>
            <a:endParaRPr lang="de-AT" sz="1700" b="1" dirty="0">
              <a:solidFill>
                <a:schemeClr val="tx1"/>
              </a:solidFill>
              <a:latin typeface="Arial" panose="020B0604020202020204" pitchFamily="34" charset="0"/>
              <a:cs typeface="Arial" panose="020B0604020202020204" pitchFamily="34" charset="0"/>
            </a:endParaRPr>
          </a:p>
        </p:txBody>
      </p:sp>
      <p:sp>
        <p:nvSpPr>
          <p:cNvPr id="12" name="Abgerundetes Rechteck 11"/>
          <p:cNvSpPr/>
          <p:nvPr/>
        </p:nvSpPr>
        <p:spPr>
          <a:xfrm>
            <a:off x="843309" y="3358023"/>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imputed depreciation</a:t>
            </a:r>
          </a:p>
        </p:txBody>
      </p:sp>
      <p:sp>
        <p:nvSpPr>
          <p:cNvPr id="15" name="Abgerundetes Rechteck 14"/>
          <p:cNvSpPr/>
          <p:nvPr/>
        </p:nvSpPr>
        <p:spPr>
          <a:xfrm>
            <a:off x="4788024" y="2254093"/>
            <a:ext cx="3567357" cy="2975107"/>
          </a:xfrm>
          <a:prstGeom prst="roundRect">
            <a:avLst>
              <a:gd name="adj" fmla="val 5226"/>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en-AU" sz="1600">
              <a:solidFill>
                <a:schemeClr val="tx1"/>
              </a:solidFill>
              <a:latin typeface="Arial" panose="020B0604020202020204" pitchFamily="34" charset="0"/>
              <a:cs typeface="Arial" panose="020B0604020202020204" pitchFamily="34" charset="0"/>
            </a:endParaRPr>
          </a:p>
        </p:txBody>
      </p:sp>
      <p:sp>
        <p:nvSpPr>
          <p:cNvPr id="16" name="Abgerundetes Rechteck 15"/>
          <p:cNvSpPr/>
          <p:nvPr/>
        </p:nvSpPr>
        <p:spPr>
          <a:xfrm>
            <a:off x="4997152" y="3966343"/>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repairs</a:t>
            </a:r>
          </a:p>
        </p:txBody>
      </p:sp>
      <p:sp>
        <p:nvSpPr>
          <p:cNvPr id="18" name="Abgerundetes Rechteck 17"/>
          <p:cNvSpPr/>
          <p:nvPr/>
        </p:nvSpPr>
        <p:spPr>
          <a:xfrm>
            <a:off x="5346729" y="1985894"/>
            <a:ext cx="2449831" cy="516827"/>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solidFill>
                  <a:schemeClr val="bg1"/>
                </a:solidFill>
                <a:latin typeface="Arial" panose="020B0604020202020204" pitchFamily="34" charset="0"/>
                <a:cs typeface="Arial" panose="020B0604020202020204" pitchFamily="34" charset="0"/>
              </a:rPr>
              <a:t> VARIABLE costs</a:t>
            </a:r>
            <a:endParaRPr lang="en-AU" sz="1700" b="1">
              <a:solidFill>
                <a:schemeClr val="bg1"/>
              </a:solidFill>
              <a:latin typeface="Arial" panose="020B0604020202020204" pitchFamily="34" charset="0"/>
              <a:cs typeface="Arial" panose="020B0604020202020204" pitchFamily="34" charset="0"/>
            </a:endParaRPr>
          </a:p>
        </p:txBody>
      </p:sp>
      <p:sp>
        <p:nvSpPr>
          <p:cNvPr id="19" name="Abgerundetes Rechteck 18"/>
          <p:cNvSpPr/>
          <p:nvPr/>
        </p:nvSpPr>
        <p:spPr>
          <a:xfrm>
            <a:off x="4986730" y="2751349"/>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fuel</a:t>
            </a:r>
            <a:endParaRPr lang="de-AT" sz="1700" b="1" dirty="0">
              <a:solidFill>
                <a:schemeClr val="tx1"/>
              </a:solidFill>
              <a:latin typeface="Arial" panose="020B0604020202020204" pitchFamily="34" charset="0"/>
              <a:cs typeface="Arial" panose="020B0604020202020204" pitchFamily="34" charset="0"/>
            </a:endParaRPr>
          </a:p>
        </p:txBody>
      </p:sp>
      <p:sp>
        <p:nvSpPr>
          <p:cNvPr id="20" name="Abgerundetes Rechteck 19"/>
          <p:cNvSpPr/>
          <p:nvPr/>
        </p:nvSpPr>
        <p:spPr>
          <a:xfrm>
            <a:off x="4986730" y="3361570"/>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tyres</a:t>
            </a:r>
          </a:p>
        </p:txBody>
      </p:sp>
      <p:grpSp>
        <p:nvGrpSpPr>
          <p:cNvPr id="11" name="Gruppieren 10"/>
          <p:cNvGrpSpPr/>
          <p:nvPr/>
        </p:nvGrpSpPr>
        <p:grpSpPr>
          <a:xfrm>
            <a:off x="3861854" y="1709865"/>
            <a:ext cx="1225034" cy="1081362"/>
            <a:chOff x="2123728" y="4149080"/>
            <a:chExt cx="1872208" cy="1740183"/>
          </a:xfrm>
        </p:grpSpPr>
        <p:sp>
          <p:nvSpPr>
            <p:cNvPr id="10" name="Ellipse 9"/>
            <p:cNvSpPr/>
            <p:nvPr/>
          </p:nvSpPr>
          <p:spPr>
            <a:xfrm>
              <a:off x="2123728" y="4149080"/>
              <a:ext cx="1872208" cy="1740183"/>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Plus 7"/>
            <p:cNvSpPr/>
            <p:nvPr/>
          </p:nvSpPr>
          <p:spPr>
            <a:xfrm>
              <a:off x="2262740" y="4281850"/>
              <a:ext cx="1594183" cy="1474641"/>
            </a:xfrm>
            <a:prstGeom prst="mathPlus">
              <a:avLst>
                <a:gd name="adj1" fmla="val 22293"/>
              </a:avLst>
            </a:prstGeom>
            <a:solidFill>
              <a:srgbClr val="FFD9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1" name="Abgerundetes Rechteck 20"/>
          <p:cNvSpPr/>
          <p:nvPr/>
        </p:nvSpPr>
        <p:spPr>
          <a:xfrm>
            <a:off x="4644008" y="5635391"/>
            <a:ext cx="1789368" cy="516827"/>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rgbClr val="787878"/>
                </a:solidFill>
                <a:latin typeface="Arial" panose="020B0604020202020204" pitchFamily="34" charset="0"/>
                <a:cs typeface="Arial" panose="020B0604020202020204" pitchFamily="34" charset="0"/>
              </a:rPr>
              <a:t>daily rate</a:t>
            </a:r>
            <a:endParaRPr lang="de-AT" sz="1700" b="1" dirty="0">
              <a:solidFill>
                <a:srgbClr val="787878"/>
              </a:solidFill>
              <a:latin typeface="Arial" panose="020B0604020202020204" pitchFamily="34" charset="0"/>
              <a:cs typeface="Arial" panose="020B0604020202020204" pitchFamily="34" charset="0"/>
            </a:endParaRPr>
          </a:p>
        </p:txBody>
      </p:sp>
      <p:sp>
        <p:nvSpPr>
          <p:cNvPr id="22" name="Abgerundetes Rechteck 21"/>
          <p:cNvSpPr/>
          <p:nvPr/>
        </p:nvSpPr>
        <p:spPr>
          <a:xfrm>
            <a:off x="6660232" y="5635390"/>
            <a:ext cx="1789368" cy="516827"/>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rgbClr val="787878"/>
                </a:solidFill>
                <a:latin typeface="Arial" panose="020B0604020202020204" pitchFamily="34" charset="0"/>
                <a:cs typeface="Arial" panose="020B0604020202020204" pitchFamily="34" charset="0"/>
              </a:rPr>
              <a:t>KM rate</a:t>
            </a:r>
            <a:endParaRPr lang="de-AT" sz="1700" b="1" dirty="0">
              <a:solidFill>
                <a:srgbClr val="787878"/>
              </a:solidFill>
              <a:latin typeface="Arial" panose="020B0604020202020204" pitchFamily="34" charset="0"/>
              <a:cs typeface="Arial" panose="020B0604020202020204" pitchFamily="34" charset="0"/>
            </a:endParaRPr>
          </a:p>
        </p:txBody>
      </p:sp>
      <p:cxnSp>
        <p:nvCxnSpPr>
          <p:cNvPr id="26" name="Gewinkelte Verbindung 25"/>
          <p:cNvCxnSpPr>
            <a:stCxn id="4" idx="2"/>
            <a:endCxn id="21" idx="1"/>
          </p:cNvCxnSpPr>
          <p:nvPr/>
        </p:nvCxnSpPr>
        <p:spPr>
          <a:xfrm rot="16200000" flipH="1">
            <a:off x="3335273" y="4585069"/>
            <a:ext cx="401745" cy="2215726"/>
          </a:xfrm>
          <a:prstGeom prst="bentConnector2">
            <a:avLst/>
          </a:prstGeom>
          <a:ln w="38100">
            <a:solidFill>
              <a:srgbClr val="78787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winkelte Verbindung 34"/>
          <p:cNvCxnSpPr>
            <a:stCxn id="15" idx="2"/>
            <a:endCxn id="22" idx="0"/>
          </p:cNvCxnSpPr>
          <p:nvPr/>
        </p:nvCxnSpPr>
        <p:spPr>
          <a:xfrm rot="16200000" flipH="1">
            <a:off x="6860214" y="4940688"/>
            <a:ext cx="406190" cy="983213"/>
          </a:xfrm>
          <a:prstGeom prst="bentConnector3">
            <a:avLst/>
          </a:prstGeom>
          <a:ln w="38100">
            <a:solidFill>
              <a:srgbClr val="787878"/>
            </a:solidFill>
            <a:tailEnd type="triangle"/>
          </a:ln>
        </p:spPr>
        <p:style>
          <a:lnRef idx="1">
            <a:schemeClr val="accent1"/>
          </a:lnRef>
          <a:fillRef idx="0">
            <a:schemeClr val="accent1"/>
          </a:fillRef>
          <a:effectRef idx="0">
            <a:schemeClr val="accent1"/>
          </a:effectRef>
          <a:fontRef idx="minor">
            <a:schemeClr val="tx1"/>
          </a:fontRef>
        </p:style>
      </p:cxnSp>
      <p:sp>
        <p:nvSpPr>
          <p:cNvPr id="37" name="Abgerundetes Rechteck 36"/>
          <p:cNvSpPr/>
          <p:nvPr/>
        </p:nvSpPr>
        <p:spPr>
          <a:xfrm>
            <a:off x="4986729" y="4571116"/>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toll</a:t>
            </a:r>
          </a:p>
        </p:txBody>
      </p:sp>
    </p:spTree>
    <p:extLst>
      <p:ext uri="{BB962C8B-B14F-4D97-AF65-F5344CB8AC3E}">
        <p14:creationId xmlns:p14="http://schemas.microsoft.com/office/powerpoint/2010/main" val="337674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r Verbinder 22"/>
          <p:cNvCxnSpPr>
            <a:stCxn id="10" idx="0"/>
          </p:cNvCxnSpPr>
          <p:nvPr/>
        </p:nvCxnSpPr>
        <p:spPr>
          <a:xfrm flipV="1">
            <a:off x="6610239" y="2169752"/>
            <a:ext cx="231" cy="598405"/>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stCxn id="5" idx="0"/>
          </p:cNvCxnSpPr>
          <p:nvPr/>
        </p:nvCxnSpPr>
        <p:spPr>
          <a:xfrm flipV="1">
            <a:off x="2515557" y="1907202"/>
            <a:ext cx="2746" cy="860955"/>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AT" sz="2000" b="0" i="1" dirty="0">
                <a:solidFill>
                  <a:prstClr val="black"/>
                </a:solidFill>
              </a:rPr>
              <a:t>Short Overview</a:t>
            </a:r>
            <a:br>
              <a:rPr lang="de-AT" dirty="0"/>
            </a:br>
            <a:r>
              <a:rPr lang="de-AT" dirty="0"/>
              <a:t>The Austrian Toll System</a:t>
            </a:r>
          </a:p>
        </p:txBody>
      </p:sp>
      <p:sp>
        <p:nvSpPr>
          <p:cNvPr id="4" name="Abgerundetes Rechteck 3"/>
          <p:cNvSpPr/>
          <p:nvPr/>
        </p:nvSpPr>
        <p:spPr>
          <a:xfrm>
            <a:off x="546448" y="2996952"/>
            <a:ext cx="3938219" cy="2491815"/>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1475" indent="-190500">
              <a:buFont typeface="Wingdings" panose="05000000000000000000" pitchFamily="2" charset="2"/>
              <a:buChar char="§"/>
            </a:pPr>
            <a:r>
              <a:rPr lang="en-AU" sz="1600" b="1" dirty="0">
                <a:solidFill>
                  <a:schemeClr val="tx1"/>
                </a:solidFill>
                <a:latin typeface="Arial" panose="020B0604020202020204" pitchFamily="34" charset="0"/>
                <a:cs typeface="Arial" panose="020B0604020202020204" pitchFamily="34" charset="0"/>
              </a:rPr>
              <a:t>applies to: </a:t>
            </a:r>
            <a:r>
              <a:rPr lang="en-AU" sz="1600" dirty="0">
                <a:solidFill>
                  <a:schemeClr val="tx1"/>
                </a:solidFill>
                <a:latin typeface="Arial" panose="020B0604020202020204" pitchFamily="34" charset="0"/>
                <a:cs typeface="Arial" panose="020B0604020202020204" pitchFamily="34" charset="0"/>
              </a:rPr>
              <a:t>cars and motor vehicles up to 3.5 t maximum permissible total weight and motorbikes</a:t>
            </a:r>
          </a:p>
          <a:p>
            <a:pPr marL="371475" indent="-190500">
              <a:buFont typeface="Wingdings" panose="05000000000000000000" pitchFamily="2" charset="2"/>
              <a:buChar char="§"/>
            </a:pPr>
            <a:r>
              <a:rPr lang="en-AU" sz="1600" b="1" dirty="0">
                <a:solidFill>
                  <a:schemeClr val="tx1"/>
                </a:solidFill>
                <a:latin typeface="Arial" panose="020B0604020202020204" pitchFamily="34" charset="0"/>
                <a:cs typeface="Arial" panose="020B0604020202020204" pitchFamily="34" charset="0"/>
              </a:rPr>
              <a:t>forms: </a:t>
            </a:r>
            <a:r>
              <a:rPr lang="en-AU" sz="1600" dirty="0">
                <a:solidFill>
                  <a:schemeClr val="tx1"/>
                </a:solidFill>
                <a:latin typeface="Arial" panose="020B0604020202020204" pitchFamily="34" charset="0"/>
                <a:cs typeface="Arial" panose="020B0604020202020204" pitchFamily="34" charset="0"/>
              </a:rPr>
              <a:t>10-day, 2-month and yearly vignette</a:t>
            </a:r>
          </a:p>
          <a:p>
            <a:pPr marL="371475" indent="-190500">
              <a:buFont typeface="Wingdings" panose="05000000000000000000" pitchFamily="2" charset="2"/>
              <a:buChar char="§"/>
            </a:pPr>
            <a:r>
              <a:rPr lang="en-AU" sz="1600" b="1" dirty="0">
                <a:solidFill>
                  <a:schemeClr val="tx1"/>
                </a:solidFill>
                <a:latin typeface="Arial" panose="020B0604020202020204" pitchFamily="34" charset="0"/>
                <a:cs typeface="Arial" panose="020B0604020202020204" pitchFamily="34" charset="0"/>
              </a:rPr>
              <a:t>annual vignette costs (from 2016):</a:t>
            </a:r>
            <a:br>
              <a:rPr lang="en-AU" sz="1600" dirty="0">
                <a:solidFill>
                  <a:schemeClr val="tx1"/>
                </a:solidFill>
                <a:latin typeface="Arial" panose="020B0604020202020204" pitchFamily="34" charset="0"/>
                <a:cs typeface="Arial" panose="020B0604020202020204" pitchFamily="34" charset="0"/>
              </a:rPr>
            </a:br>
            <a:r>
              <a:rPr lang="en-AU" sz="1600" dirty="0">
                <a:solidFill>
                  <a:schemeClr val="tx1"/>
                </a:solidFill>
                <a:latin typeface="Arial" panose="020B0604020202020204" pitchFamily="34" charset="0"/>
                <a:cs typeface="Arial" panose="020B0604020202020204" pitchFamily="34" charset="0"/>
              </a:rPr>
              <a:t>€ 86.40 / € 34.40</a:t>
            </a:r>
          </a:p>
        </p:txBody>
      </p:sp>
      <p:sp>
        <p:nvSpPr>
          <p:cNvPr id="5" name="Abgerundetes Rechteck 4"/>
          <p:cNvSpPr/>
          <p:nvPr/>
        </p:nvSpPr>
        <p:spPr>
          <a:xfrm>
            <a:off x="859373" y="2768157"/>
            <a:ext cx="3312368" cy="457590"/>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"Vignette" system</a:t>
            </a:r>
            <a:endParaRPr lang="de-AT" sz="1700" b="1" dirty="0">
              <a:solidFill>
                <a:schemeClr val="bg1"/>
              </a:solidFill>
              <a:latin typeface="Arial" panose="020B0604020202020204" pitchFamily="34" charset="0"/>
              <a:cs typeface="Arial" panose="020B0604020202020204" pitchFamily="34" charset="0"/>
            </a:endParaRPr>
          </a:p>
        </p:txBody>
      </p:sp>
      <p:pic>
        <p:nvPicPr>
          <p:cNvPr id="3074" name="Picture 2" descr="Bildergebnis für vignette österrei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5513">
            <a:off x="3051416" y="4984288"/>
            <a:ext cx="1099851" cy="1140179"/>
          </a:xfrm>
          <a:prstGeom prst="rect">
            <a:avLst/>
          </a:prstGeom>
          <a:noFill/>
          <a:extLst>
            <a:ext uri="{909E8E84-426E-40DD-AFC4-6F175D3DCCD1}">
              <a14:hiddenFill xmlns:a14="http://schemas.microsoft.com/office/drawing/2010/main">
                <a:solidFill>
                  <a:srgbClr val="FFFFFF"/>
                </a:solidFill>
              </a14:hiddenFill>
            </a:ext>
          </a:extLst>
        </p:spPr>
      </p:pic>
      <p:sp>
        <p:nvSpPr>
          <p:cNvPr id="9" name="Abgerundetes Rechteck 8"/>
          <p:cNvSpPr/>
          <p:nvPr/>
        </p:nvSpPr>
        <p:spPr>
          <a:xfrm>
            <a:off x="4641130" y="2996952"/>
            <a:ext cx="3938219" cy="2491815"/>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1475" indent="-190500">
              <a:buFont typeface="Wingdings" panose="05000000000000000000" pitchFamily="2" charset="2"/>
              <a:buChar char="§"/>
            </a:pPr>
            <a:r>
              <a:rPr lang="en-AU" sz="1600" b="1" dirty="0">
                <a:solidFill>
                  <a:schemeClr val="tx1"/>
                </a:solidFill>
                <a:latin typeface="Arial" panose="020B0604020202020204" pitchFamily="34" charset="0"/>
                <a:cs typeface="Arial" panose="020B0604020202020204" pitchFamily="34" charset="0"/>
              </a:rPr>
              <a:t>applies to: </a:t>
            </a:r>
            <a:r>
              <a:rPr lang="en-AU" sz="1600" dirty="0">
                <a:solidFill>
                  <a:schemeClr val="tx1"/>
                </a:solidFill>
                <a:latin typeface="Arial" panose="020B0604020202020204" pitchFamily="34" charset="0"/>
                <a:cs typeface="Arial" panose="020B0604020202020204" pitchFamily="34" charset="0"/>
              </a:rPr>
              <a:t>trucks, buses and heavy motorhomes</a:t>
            </a:r>
          </a:p>
          <a:p>
            <a:pPr marL="371475" indent="-190500">
              <a:buFont typeface="Wingdings" panose="05000000000000000000" pitchFamily="2" charset="2"/>
              <a:buChar char="§"/>
            </a:pPr>
            <a:r>
              <a:rPr lang="en-AU" sz="1600" b="1" dirty="0">
                <a:solidFill>
                  <a:schemeClr val="tx1"/>
                </a:solidFill>
                <a:latin typeface="Arial" panose="020B0604020202020204" pitchFamily="34" charset="0"/>
                <a:cs typeface="Arial" panose="020B0604020202020204" pitchFamily="34" charset="0"/>
              </a:rPr>
              <a:t>payment </a:t>
            </a:r>
            <a:r>
              <a:rPr lang="en-AU" sz="1600" dirty="0">
                <a:solidFill>
                  <a:schemeClr val="tx1"/>
                </a:solidFill>
                <a:latin typeface="Arial" panose="020B0604020202020204" pitchFamily="34" charset="0"/>
                <a:cs typeface="Arial" panose="020B0604020202020204" pitchFamily="34" charset="0"/>
              </a:rPr>
              <a:t>depending on usage</a:t>
            </a:r>
          </a:p>
          <a:p>
            <a:pPr marL="371475" indent="-190500">
              <a:buFont typeface="Wingdings" panose="05000000000000000000" pitchFamily="2" charset="2"/>
              <a:buChar char="§"/>
            </a:pPr>
            <a:r>
              <a:rPr lang="en-AU" sz="1600" b="1" dirty="0">
                <a:solidFill>
                  <a:schemeClr val="tx1"/>
                </a:solidFill>
                <a:latin typeface="Arial" panose="020B0604020202020204" pitchFamily="34" charset="0"/>
                <a:cs typeface="Arial" panose="020B0604020202020204" pitchFamily="34" charset="0"/>
              </a:rPr>
              <a:t>tariff breakdown </a:t>
            </a:r>
            <a:r>
              <a:rPr lang="en-AU" sz="1600" dirty="0">
                <a:solidFill>
                  <a:schemeClr val="tx1"/>
                </a:solidFill>
                <a:latin typeface="Arial" panose="020B0604020202020204" pitchFamily="34" charset="0"/>
                <a:cs typeface="Arial" panose="020B0604020202020204" pitchFamily="34" charset="0"/>
              </a:rPr>
              <a:t>according to axles and emission class</a:t>
            </a:r>
          </a:p>
        </p:txBody>
      </p:sp>
      <p:sp>
        <p:nvSpPr>
          <p:cNvPr id="10" name="Abgerundetes Rechteck 9"/>
          <p:cNvSpPr/>
          <p:nvPr/>
        </p:nvSpPr>
        <p:spPr>
          <a:xfrm>
            <a:off x="4954055" y="2768157"/>
            <a:ext cx="3312368" cy="457590"/>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System "GO Maut" (Engl. toll)</a:t>
            </a:r>
            <a:endParaRPr lang="de-AT" sz="1700" b="1" dirty="0">
              <a:solidFill>
                <a:schemeClr val="bg1"/>
              </a:solidFill>
              <a:latin typeface="Arial" panose="020B0604020202020204" pitchFamily="34" charset="0"/>
              <a:cs typeface="Arial" panose="020B0604020202020204" pitchFamily="34" charset="0"/>
            </a:endParaRPr>
          </a:p>
        </p:txBody>
      </p:sp>
      <p:pic>
        <p:nvPicPr>
          <p:cNvPr id="3076" name="Picture 4" descr="http://www.asfinag.at/documents/10180/5202513/GOMaut.jpg/9c277529-f79d-499f-8d51-d444053c31a6?t=1392718594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341" y="4781779"/>
            <a:ext cx="1668052" cy="1031262"/>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14" name="Abgerundetes Rechteck 13"/>
          <p:cNvSpPr/>
          <p:nvPr/>
        </p:nvSpPr>
        <p:spPr>
          <a:xfrm>
            <a:off x="918997" y="1730763"/>
            <a:ext cx="7273928" cy="675608"/>
          </a:xfrm>
          <a:prstGeom prst="roundRect">
            <a:avLst>
              <a:gd name="adj" fmla="val 10227"/>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Arial" panose="020B0604020202020204" pitchFamily="34" charset="0"/>
                <a:cs typeface="Arial" panose="020B0604020202020204" pitchFamily="34" charset="0"/>
              </a:rPr>
              <a:t>For the use of Austrian motorways and expressways</a:t>
            </a:r>
            <a:endParaRPr lang="en-AU" sz="1700" b="1" dirty="0">
              <a:solidFill>
                <a:schemeClr val="tx1"/>
              </a:solidFill>
              <a:latin typeface="Arial" panose="020B0604020202020204" pitchFamily="34" charset="0"/>
              <a:cs typeface="Arial" panose="020B0604020202020204" pitchFamily="34" charset="0"/>
            </a:endParaRPr>
          </a:p>
        </p:txBody>
      </p:sp>
      <p:sp>
        <p:nvSpPr>
          <p:cNvPr id="24" name="Wolke 23"/>
          <p:cNvSpPr/>
          <p:nvPr/>
        </p:nvSpPr>
        <p:spPr>
          <a:xfrm>
            <a:off x="3696475" y="2492896"/>
            <a:ext cx="1396209" cy="768485"/>
          </a:xfrm>
          <a:prstGeom prst="cloud">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chemeClr val="tx1"/>
                </a:solidFill>
                <a:latin typeface="Arial" panose="020B0604020202020204" pitchFamily="34" charset="0"/>
                <a:cs typeface="Arial" panose="020B0604020202020204" pitchFamily="34" charset="0"/>
              </a:rPr>
              <a:t>Special tolls</a:t>
            </a:r>
          </a:p>
        </p:txBody>
      </p:sp>
    </p:spTree>
    <p:extLst>
      <p:ext uri="{BB962C8B-B14F-4D97-AF65-F5344CB8AC3E}">
        <p14:creationId xmlns:p14="http://schemas.microsoft.com/office/powerpoint/2010/main" val="379805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Tariff</a:t>
            </a:r>
            <a:r>
              <a:rPr lang="de-AT" dirty="0"/>
              <a:t> Overview - "GO Maut" System</a:t>
            </a:r>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27784" y="1567305"/>
            <a:ext cx="3888431" cy="4681843"/>
          </a:xfrm>
          <a:prstGeom prst="rect">
            <a:avLst/>
          </a:prstGeom>
        </p:spPr>
      </p:pic>
    </p:spTree>
    <p:extLst>
      <p:ext uri="{BB962C8B-B14F-4D97-AF65-F5344CB8AC3E}">
        <p14:creationId xmlns:p14="http://schemas.microsoft.com/office/powerpoint/2010/main" val="3873183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Additional Information</a:t>
            </a:r>
          </a:p>
        </p:txBody>
      </p:sp>
      <p:sp>
        <p:nvSpPr>
          <p:cNvPr id="4" name="Content Placeholder 2"/>
          <p:cNvSpPr>
            <a:spLocks noGrp="1"/>
          </p:cNvSpPr>
          <p:nvPr>
            <p:ph idx="1"/>
          </p:nvPr>
        </p:nvSpPr>
        <p:spPr>
          <a:xfrm>
            <a:off x="457200" y="1700808"/>
            <a:ext cx="8229600" cy="4776192"/>
          </a:xfrm>
        </p:spPr>
        <p:txBody>
          <a:bodyPr>
            <a:normAutofit/>
          </a:bodyPr>
          <a:lstStyle/>
          <a:p>
            <a:pPr marL="0" indent="0">
              <a:buNone/>
            </a:pPr>
            <a:r>
              <a:rPr lang="de-AT" sz="2000" b="1" dirty="0"/>
              <a:t>We hope </a:t>
            </a:r>
            <a:r>
              <a:rPr lang="de-AT" sz="2000" b="1" dirty="0" err="1"/>
              <a:t>our</a:t>
            </a:r>
            <a:r>
              <a:rPr lang="de-AT" sz="2000" b="1" dirty="0"/>
              <a:t> PowerPoint </a:t>
            </a:r>
            <a:r>
              <a:rPr lang="de-AT" sz="2000" b="1" dirty="0" err="1"/>
              <a:t>presentation</a:t>
            </a:r>
            <a:r>
              <a:rPr lang="de-AT" sz="2000" b="1" dirty="0"/>
              <a:t> </a:t>
            </a:r>
            <a:r>
              <a:rPr lang="de-AT" sz="2000" b="1" dirty="0" err="1"/>
              <a:t>meets</a:t>
            </a:r>
            <a:r>
              <a:rPr lang="de-AT" sz="2000" b="1" dirty="0"/>
              <a:t> your requirements!</a:t>
            </a:r>
          </a:p>
          <a:p>
            <a:pPr marL="0" indent="0">
              <a:buNone/>
            </a:pPr>
            <a:endParaRPr lang="de-AT" sz="2000" b="1" dirty="0"/>
          </a:p>
          <a:p>
            <a:pPr marL="0" indent="0">
              <a:buNone/>
            </a:pPr>
            <a:r>
              <a:rPr lang="de-AT" sz="2000" b="1" dirty="0"/>
              <a:t>        </a:t>
            </a:r>
            <a:r>
              <a:rPr lang="de-AT" sz="2000" b="1" dirty="0" err="1"/>
              <a:t>You</a:t>
            </a:r>
            <a:r>
              <a:rPr lang="de-AT" sz="2000" b="1" dirty="0"/>
              <a:t> are welcome to </a:t>
            </a:r>
            <a:r>
              <a:rPr lang="de-AT" sz="2000" b="1" dirty="0" err="1"/>
              <a:t>adapt</a:t>
            </a:r>
            <a:r>
              <a:rPr lang="de-AT" sz="2000" b="1" dirty="0"/>
              <a:t> </a:t>
            </a:r>
            <a:r>
              <a:rPr lang="de-AT" sz="2000" b="1" dirty="0" err="1"/>
              <a:t>this</a:t>
            </a:r>
            <a:r>
              <a:rPr lang="de-AT" sz="2000" b="1" dirty="0"/>
              <a:t> </a:t>
            </a:r>
            <a:r>
              <a:rPr lang="de-AT" sz="2000" b="1" dirty="0" err="1"/>
              <a:t>presentation</a:t>
            </a:r>
            <a:r>
              <a:rPr lang="de-AT" sz="2000" b="1" dirty="0"/>
              <a:t> according to your wishes and requirements and </a:t>
            </a:r>
            <a:r>
              <a:rPr lang="de-AT" sz="2000" b="1" dirty="0" err="1"/>
              <a:t>to</a:t>
            </a:r>
            <a:r>
              <a:rPr lang="de-AT" sz="2000" b="1" dirty="0"/>
              <a:t> </a:t>
            </a:r>
            <a:r>
              <a:rPr lang="de-AT" sz="2000" b="1" dirty="0" err="1"/>
              <a:t>use</a:t>
            </a:r>
            <a:r>
              <a:rPr lang="de-AT" sz="2000" b="1" dirty="0"/>
              <a:t> it for your lessons/lectures.</a:t>
            </a:r>
          </a:p>
          <a:p>
            <a:pPr marL="0" indent="0">
              <a:buNone/>
            </a:pPr>
            <a:endParaRPr lang="de-AT" sz="2000" b="1" dirty="0"/>
          </a:p>
          <a:p>
            <a:pPr marL="0" indent="0">
              <a:buNone/>
            </a:pPr>
            <a:r>
              <a:rPr lang="de-AT" sz="2000" b="1" dirty="0" err="1"/>
              <a:t>We</a:t>
            </a:r>
            <a:r>
              <a:rPr lang="de-AT" sz="2000" b="1" dirty="0"/>
              <a:t> </a:t>
            </a:r>
            <a:r>
              <a:rPr lang="de-AT" sz="2000" b="1" dirty="0" err="1"/>
              <a:t>are</a:t>
            </a:r>
            <a:r>
              <a:rPr lang="de-AT" sz="2000" b="1" dirty="0"/>
              <a:t> happy </a:t>
            </a:r>
            <a:r>
              <a:rPr lang="de-AT" sz="2000" b="1" dirty="0" err="1"/>
              <a:t>to</a:t>
            </a:r>
            <a:r>
              <a:rPr lang="de-AT" sz="2000" b="1" dirty="0"/>
              <a:t> </a:t>
            </a:r>
            <a:r>
              <a:rPr lang="de-AT" sz="2000" b="1" dirty="0" err="1"/>
              <a:t>receive</a:t>
            </a:r>
            <a:r>
              <a:rPr lang="de-AT" sz="2000" b="1" dirty="0"/>
              <a:t> </a:t>
            </a:r>
            <a:r>
              <a:rPr lang="de-AT" sz="2000" b="1" dirty="0" err="1"/>
              <a:t>your</a:t>
            </a:r>
            <a:r>
              <a:rPr lang="de-AT" sz="2000" b="1" dirty="0"/>
              <a:t> </a:t>
            </a:r>
            <a:r>
              <a:rPr lang="de-AT" sz="2000" b="1" dirty="0" err="1"/>
              <a:t>questions</a:t>
            </a:r>
            <a:r>
              <a:rPr lang="de-AT" sz="2000" b="1" dirty="0"/>
              <a:t> </a:t>
            </a:r>
            <a:r>
              <a:rPr lang="de-AT" sz="2000" b="1" dirty="0" err="1"/>
              <a:t>or</a:t>
            </a:r>
            <a:r>
              <a:rPr lang="de-AT" sz="2000" b="1" dirty="0"/>
              <a:t> </a:t>
            </a:r>
            <a:r>
              <a:rPr lang="de-AT" sz="2000" b="1" dirty="0" err="1"/>
              <a:t>feedback</a:t>
            </a:r>
            <a:r>
              <a:rPr lang="de-AT" sz="2000" b="1"/>
              <a:t> at reroad@</a:t>
            </a:r>
            <a:r>
              <a:rPr lang="de-AT" sz="2000" b="1" dirty="0"/>
              <a:t>fh-vie.ac.at .</a:t>
            </a:r>
          </a:p>
          <a:p>
            <a:pPr marL="0" indent="0">
              <a:buNone/>
            </a:pPr>
            <a:endParaRPr lang="de-AT" sz="2000" b="1" dirty="0"/>
          </a:p>
          <a:p>
            <a:pPr marL="0" indent="0">
              <a:buNone/>
            </a:pPr>
            <a:r>
              <a:rPr lang="de-AT" sz="2000" b="1" dirty="0"/>
              <a:t>Further PowerPoint </a:t>
            </a:r>
            <a:r>
              <a:rPr lang="de-AT" sz="2000" b="1" dirty="0" err="1"/>
              <a:t>slides</a:t>
            </a:r>
            <a:r>
              <a:rPr lang="de-AT" sz="2000" b="1" dirty="0"/>
              <a:t> and teaching </a:t>
            </a:r>
            <a:r>
              <a:rPr lang="de-AT" sz="2000" b="1" dirty="0" err="1"/>
              <a:t>materials</a:t>
            </a:r>
            <a:r>
              <a:rPr lang="de-AT" sz="2000" b="1" dirty="0"/>
              <a:t> at</a:t>
            </a:r>
          </a:p>
          <a:p>
            <a:pPr marL="0" indent="0">
              <a:buNone/>
            </a:pPr>
            <a:endParaRPr lang="de-AT" sz="400" b="1" dirty="0"/>
          </a:p>
          <a:p>
            <a:pPr marL="0" indent="0">
              <a:buNone/>
            </a:pPr>
            <a:r>
              <a:rPr lang="de-AT" sz="2000" b="1" dirty="0"/>
              <a:t>http://www.retrans.at/de/</a:t>
            </a:r>
          </a:p>
          <a:p>
            <a:pPr marL="0" indent="0">
              <a:buNone/>
            </a:pPr>
            <a:endParaRPr lang="de-AT" sz="2000" b="1" dirty="0"/>
          </a:p>
        </p:txBody>
      </p:sp>
      <p:pic>
        <p:nvPicPr>
          <p:cNvPr id="5" name="Picture 3"/>
          <p:cNvPicPr>
            <a:picLocks noChangeAspect="1"/>
          </p:cNvPicPr>
          <p:nvPr/>
        </p:nvPicPr>
        <p:blipFill>
          <a:blip r:embed="rId3" cstate="print">
            <a:graysc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28666" y="2348880"/>
            <a:ext cx="432048" cy="432048"/>
          </a:xfrm>
          <a:prstGeom prst="rect">
            <a:avLst/>
          </a:prstGeom>
          <a:ln>
            <a:noFill/>
          </a:ln>
        </p:spPr>
      </p:pic>
    </p:spTree>
    <p:extLst>
      <p:ext uri="{BB962C8B-B14F-4D97-AF65-F5344CB8AC3E}">
        <p14:creationId xmlns:p14="http://schemas.microsoft.com/office/powerpoint/2010/main" val="185578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683568" y="2780928"/>
            <a:ext cx="7632848" cy="187220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1313" algn="ctr"/>
            <a:endParaRPr lang="de-AT" sz="1400" b="1" dirty="0">
              <a:solidFill>
                <a:schemeClr val="tx1"/>
              </a:solidFill>
              <a:latin typeface="Arial" panose="020B0604020202020204" pitchFamily="34" charset="0"/>
              <a:cs typeface="Arial" panose="020B0604020202020204" pitchFamily="34" charset="0"/>
            </a:endParaRPr>
          </a:p>
          <a:p>
            <a:pPr marL="1611313" algn="ctr"/>
            <a:r>
              <a:rPr lang="de-AT" sz="2800" b="1" dirty="0">
                <a:solidFill>
                  <a:schemeClr val="tx1"/>
                </a:solidFill>
                <a:latin typeface="Arial" panose="020B0604020202020204" pitchFamily="34" charset="0"/>
                <a:cs typeface="Arial" panose="020B0604020202020204" pitchFamily="34" charset="0"/>
              </a:rPr>
              <a:t>What do you associate with </a:t>
            </a:r>
            <a:r>
              <a:rPr lang="de-AT" sz="2800" b="1" dirty="0" err="1">
                <a:solidFill>
                  <a:schemeClr val="tx1"/>
                </a:solidFill>
                <a:latin typeface="Arial" panose="020B0604020202020204" pitchFamily="34" charset="0"/>
                <a:cs typeface="Arial" panose="020B0604020202020204" pitchFamily="34" charset="0"/>
              </a:rPr>
              <a:t>road</a:t>
            </a:r>
            <a:r>
              <a:rPr lang="de-AT" sz="2800" b="1" dirty="0">
                <a:solidFill>
                  <a:schemeClr val="tx1"/>
                </a:solidFill>
                <a:latin typeface="Arial" panose="020B0604020202020204" pitchFamily="34" charset="0"/>
                <a:cs typeface="Arial" panose="020B0604020202020204" pitchFamily="34" charset="0"/>
              </a:rPr>
              <a:t> </a:t>
            </a:r>
            <a:r>
              <a:rPr lang="de-AT" sz="2800" b="1" dirty="0" err="1">
                <a:solidFill>
                  <a:schemeClr val="tx1"/>
                </a:solidFill>
                <a:latin typeface="Arial" panose="020B0604020202020204" pitchFamily="34" charset="0"/>
                <a:cs typeface="Arial" panose="020B0604020202020204" pitchFamily="34" charset="0"/>
              </a:rPr>
              <a:t>transport</a:t>
            </a:r>
            <a:r>
              <a:rPr lang="de-AT" sz="2800" b="1" dirty="0">
                <a:solidFill>
                  <a:schemeClr val="tx1"/>
                </a:solidFill>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AT" dirty="0" err="1"/>
              <a:t>Introduction</a:t>
            </a:r>
            <a:endParaRPr lang="de-AT" dirty="0"/>
          </a:p>
        </p:txBody>
      </p:sp>
      <p:pic>
        <p:nvPicPr>
          <p:cNvPr id="4" name="Grafik 3"/>
          <p:cNvPicPr/>
          <p:nvPr/>
        </p:nvPicPr>
        <p:blipFill rotWithShape="1">
          <a:blip r:embed="rId3" cstate="print">
            <a:extLst>
              <a:ext uri="{28A0092B-C50C-407E-A947-70E740481C1C}">
                <a14:useLocalDpi xmlns:a14="http://schemas.microsoft.com/office/drawing/2010/main" val="0"/>
              </a:ext>
            </a:extLst>
          </a:blip>
          <a:srcRect l="25114" r="47828" b="26074"/>
          <a:stretch/>
        </p:blipFill>
        <p:spPr>
          <a:xfrm>
            <a:off x="3118" y="1700808"/>
            <a:ext cx="3600400" cy="2808312"/>
          </a:xfrm>
          <a:prstGeom prst="rect">
            <a:avLst/>
          </a:prstGeom>
        </p:spPr>
      </p:pic>
      <p:pic>
        <p:nvPicPr>
          <p:cNvPr id="7" name="Grafik 6"/>
          <p:cNvPicPr>
            <a:picLocks noChangeAspect="1"/>
          </p:cNvPicPr>
          <p:nvPr/>
        </p:nvPicPr>
        <p:blipFill rotWithShape="1">
          <a:blip r:embed="rId4"/>
          <a:srcRect t="20715" b="20715"/>
          <a:stretch/>
        </p:blipFill>
        <p:spPr>
          <a:xfrm rot="952553">
            <a:off x="6815951" y="2790641"/>
            <a:ext cx="2011854" cy="2592288"/>
          </a:xfrm>
          <a:prstGeom prst="rect">
            <a:avLst/>
          </a:prstGeom>
        </p:spPr>
      </p:pic>
    </p:spTree>
    <p:extLst>
      <p:ext uri="{BB962C8B-B14F-4D97-AF65-F5344CB8AC3E}">
        <p14:creationId xmlns:p14="http://schemas.microsoft.com/office/powerpoint/2010/main" val="81748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graphicFrame>
        <p:nvGraphicFramePr>
          <p:cNvPr id="4" name="Inhaltsplatzhalter 4"/>
          <p:cNvGraphicFramePr>
            <a:graphicFrameLocks/>
          </p:cNvGraphicFramePr>
          <p:nvPr>
            <p:extLst>
              <p:ext uri="{D42A27DB-BD31-4B8C-83A1-F6EECF244321}">
                <p14:modId xmlns:p14="http://schemas.microsoft.com/office/powerpoint/2010/main" val="3782696301"/>
              </p:ext>
            </p:extLst>
          </p:nvPr>
        </p:nvGraphicFramePr>
        <p:xfrm>
          <a:off x="1403648" y="1628800"/>
          <a:ext cx="648072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517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Characteristics of Road Traffic</a:t>
            </a:r>
          </a:p>
        </p:txBody>
      </p:sp>
      <p:sp>
        <p:nvSpPr>
          <p:cNvPr id="6" name="Abgerundetes Rechteck 5"/>
          <p:cNvSpPr/>
          <p:nvPr/>
        </p:nvSpPr>
        <p:spPr>
          <a:xfrm>
            <a:off x="512992" y="2024844"/>
            <a:ext cx="3168352" cy="2232248"/>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en-AU" sz="160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high coverage</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door-to-door services</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high average speed</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flexibility &amp; safety</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high capacity utilisation</a:t>
            </a:r>
          </a:p>
        </p:txBody>
      </p:sp>
      <p:sp>
        <p:nvSpPr>
          <p:cNvPr id="7" name="Abgerundetes Rechteck 6"/>
          <p:cNvSpPr/>
          <p:nvPr/>
        </p:nvSpPr>
        <p:spPr>
          <a:xfrm>
            <a:off x="1142769" y="1714104"/>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
        <p:nvSpPr>
          <p:cNvPr id="9" name="Abgerundetes Rechteck 8"/>
          <p:cNvSpPr/>
          <p:nvPr/>
        </p:nvSpPr>
        <p:spPr>
          <a:xfrm>
            <a:off x="5436096" y="4472599"/>
            <a:ext cx="3168352" cy="1625043"/>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limited loading capacity</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high dependencies</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high accident risk</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increasing restrictions</a:t>
            </a:r>
          </a:p>
        </p:txBody>
      </p:sp>
      <p:sp>
        <p:nvSpPr>
          <p:cNvPr id="10" name="Abgerundetes Rechteck 9"/>
          <p:cNvSpPr/>
          <p:nvPr/>
        </p:nvSpPr>
        <p:spPr>
          <a:xfrm>
            <a:off x="6065873" y="4161860"/>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weaknesses</a:t>
            </a:r>
            <a:endParaRPr lang="de-AT" b="1" dirty="0">
              <a:solidFill>
                <a:schemeClr val="bg1"/>
              </a:solidFill>
              <a:latin typeface="Arial" panose="020B0604020202020204" pitchFamily="34" charset="0"/>
              <a:cs typeface="Arial" panose="020B0604020202020204" pitchFamily="34" charset="0"/>
            </a:endParaRPr>
          </a:p>
        </p:txBody>
      </p:sp>
      <p:pic>
        <p:nvPicPr>
          <p:cNvPr id="4" name="Grafik 3"/>
          <p:cNvPicPr/>
          <p:nvPr/>
        </p:nvPicPr>
        <p:blipFill rotWithShape="1">
          <a:blip r:embed="rId3" cstate="print">
            <a:extLst>
              <a:ext uri="{28A0092B-C50C-407E-A947-70E740481C1C}">
                <a14:useLocalDpi xmlns:a14="http://schemas.microsoft.com/office/drawing/2010/main" val="0"/>
              </a:ext>
            </a:extLst>
          </a:blip>
          <a:srcRect l="25114" r="47828" b="26074"/>
          <a:stretch/>
        </p:blipFill>
        <p:spPr>
          <a:xfrm>
            <a:off x="2771800" y="3045736"/>
            <a:ext cx="3600400" cy="2808312"/>
          </a:xfrm>
          <a:prstGeom prst="rect">
            <a:avLst/>
          </a:prstGeom>
        </p:spPr>
      </p:pic>
    </p:spTree>
    <p:extLst>
      <p:ext uri="{BB962C8B-B14F-4D97-AF65-F5344CB8AC3E}">
        <p14:creationId xmlns:p14="http://schemas.microsoft.com/office/powerpoint/2010/main" val="95792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Road Transport &amp; </a:t>
            </a:r>
            <a:r>
              <a:rPr lang="de-AT" dirty="0" err="1"/>
              <a:t>its</a:t>
            </a:r>
            <a:r>
              <a:rPr lang="de-AT" dirty="0"/>
              <a:t> </a:t>
            </a:r>
            <a:r>
              <a:rPr lang="de-AT" dirty="0" err="1"/>
              <a:t>Competitors</a:t>
            </a:r>
            <a:r>
              <a:rPr lang="de-AT" dirty="0"/>
              <a:t> ...</a:t>
            </a:r>
          </a:p>
        </p:txBody>
      </p:sp>
      <p:sp>
        <p:nvSpPr>
          <p:cNvPr id="8" name="Abgerundetes Rechteck 7"/>
          <p:cNvSpPr/>
          <p:nvPr/>
        </p:nvSpPr>
        <p:spPr>
          <a:xfrm>
            <a:off x="611560" y="2060848"/>
            <a:ext cx="3816424" cy="2376264"/>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a:solidFill>
                <a:schemeClr val="tx1"/>
              </a:solidFill>
              <a:latin typeface="Arial" panose="020B0604020202020204" pitchFamily="34" charset="0"/>
              <a:cs typeface="Arial" panose="020B0604020202020204" pitchFamily="34" charset="0"/>
            </a:endParaRPr>
          </a:p>
          <a:p>
            <a:pPr marL="90487"/>
            <a:endParaRPr lang="de-AT" sz="3000" dirty="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higher mass output</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higher security</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terminal-to-terminal traffic</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less flexibility</a:t>
            </a: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5614" r="34978" b="28410"/>
          <a:stretch/>
        </p:blipFill>
        <p:spPr>
          <a:xfrm>
            <a:off x="971600" y="1628800"/>
            <a:ext cx="2356627" cy="1296144"/>
          </a:xfrm>
          <a:prstGeom prst="rect">
            <a:avLst/>
          </a:prstGeom>
        </p:spPr>
      </p:pic>
      <p:sp>
        <p:nvSpPr>
          <p:cNvPr id="9" name="Abgerundetes Rechteck 8"/>
          <p:cNvSpPr/>
          <p:nvPr/>
        </p:nvSpPr>
        <p:spPr>
          <a:xfrm>
            <a:off x="4608004" y="3711129"/>
            <a:ext cx="3816424" cy="2376264"/>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high mass output</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terminal-to-terminal traffic</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longer transport time</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higher packaging requirements</a:t>
            </a:r>
          </a:p>
        </p:txBody>
      </p:sp>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22090" r="50000" b="30635"/>
          <a:stretch/>
        </p:blipFill>
        <p:spPr>
          <a:xfrm flipH="1">
            <a:off x="6516216" y="3026049"/>
            <a:ext cx="2232248" cy="1411063"/>
          </a:xfrm>
          <a:prstGeom prst="rect">
            <a:avLst/>
          </a:prstGeom>
        </p:spPr>
      </p:pic>
    </p:spTree>
    <p:extLst>
      <p:ext uri="{BB962C8B-B14F-4D97-AF65-F5344CB8AC3E}">
        <p14:creationId xmlns:p14="http://schemas.microsoft.com/office/powerpoint/2010/main" val="27299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Gerader Verbinder 26"/>
          <p:cNvCxnSpPr>
            <a:stCxn id="32" idx="6"/>
            <a:endCxn id="5" idx="2"/>
          </p:cNvCxnSpPr>
          <p:nvPr/>
        </p:nvCxnSpPr>
        <p:spPr>
          <a:xfrm flipV="1">
            <a:off x="1591034" y="3897052"/>
            <a:ext cx="1468798" cy="61698"/>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a:cxnSpLocks/>
            <a:stCxn id="30" idx="4"/>
          </p:cNvCxnSpPr>
          <p:nvPr/>
        </p:nvCxnSpPr>
        <p:spPr>
          <a:xfrm flipH="1">
            <a:off x="4139952" y="2571305"/>
            <a:ext cx="439479" cy="86341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a:stCxn id="29" idx="2"/>
            <a:endCxn id="5" idx="6"/>
          </p:cNvCxnSpPr>
          <p:nvPr/>
        </p:nvCxnSpPr>
        <p:spPr>
          <a:xfrm flipH="1" flipV="1">
            <a:off x="5868144" y="3897052"/>
            <a:ext cx="1562014" cy="46643"/>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a:stCxn id="31" idx="0"/>
          </p:cNvCxnSpPr>
          <p:nvPr/>
        </p:nvCxnSpPr>
        <p:spPr>
          <a:xfrm flipV="1">
            <a:off x="4346220" y="4455539"/>
            <a:ext cx="178131" cy="967096"/>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a:stCxn id="9" idx="3"/>
          </p:cNvCxnSpPr>
          <p:nvPr/>
        </p:nvCxnSpPr>
        <p:spPr>
          <a:xfrm flipH="1">
            <a:off x="5669120" y="3247474"/>
            <a:ext cx="744867" cy="45982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flipV="1">
            <a:off x="5652120" y="4195970"/>
            <a:ext cx="453445" cy="259904"/>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stCxn id="1028" idx="7"/>
          </p:cNvCxnSpPr>
          <p:nvPr/>
        </p:nvCxnSpPr>
        <p:spPr>
          <a:xfrm flipV="1">
            <a:off x="2822411" y="4299299"/>
            <a:ext cx="597461" cy="31315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2699792" y="3284984"/>
            <a:ext cx="541949" cy="36004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AU"/>
              <a:t>The Road as an Important Factor for Society?</a:t>
            </a:r>
          </a:p>
        </p:txBody>
      </p:sp>
      <p:grpSp>
        <p:nvGrpSpPr>
          <p:cNvPr id="7" name="Gruppieren 6"/>
          <p:cNvGrpSpPr/>
          <p:nvPr/>
        </p:nvGrpSpPr>
        <p:grpSpPr>
          <a:xfrm>
            <a:off x="3059832" y="2708920"/>
            <a:ext cx="2808312" cy="1872208"/>
            <a:chOff x="3059832" y="2564904"/>
            <a:chExt cx="2808312" cy="1872208"/>
          </a:xfrm>
        </p:grpSpPr>
        <p:sp>
          <p:nvSpPr>
            <p:cNvPr id="5" name="Ellipse 4"/>
            <p:cNvSpPr/>
            <p:nvPr/>
          </p:nvSpPr>
          <p:spPr>
            <a:xfrm>
              <a:off x="3059832" y="3140968"/>
              <a:ext cx="2808312" cy="1224136"/>
            </a:xfrm>
            <a:prstGeom prst="ellipse">
              <a:avLst/>
            </a:prstGeom>
            <a:solidFill>
              <a:srgbClr val="E7E6E6"/>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6" name="Grafik 5"/>
            <p:cNvPicPr/>
            <p:nvPr/>
          </p:nvPicPr>
          <p:blipFill rotWithShape="1">
            <a:blip r:embed="rId3" cstate="print">
              <a:extLst>
                <a:ext uri="{28A0092B-C50C-407E-A947-70E740481C1C}">
                  <a14:useLocalDpi xmlns:a14="http://schemas.microsoft.com/office/drawing/2010/main" val="0"/>
                </a:ext>
              </a:extLst>
            </a:blip>
            <a:srcRect l="25114" r="47828" b="26074"/>
            <a:stretch/>
          </p:blipFill>
          <p:spPr>
            <a:xfrm>
              <a:off x="3241741" y="2564904"/>
              <a:ext cx="2592288" cy="1872208"/>
            </a:xfrm>
            <a:prstGeom prst="rect">
              <a:avLst/>
            </a:prstGeom>
          </p:spPr>
        </p:pic>
      </p:grpSp>
      <p:pic>
        <p:nvPicPr>
          <p:cNvPr id="9" name="Grafik 8"/>
          <p:cNvPicPr>
            <a:picLocks noChangeAspect="1"/>
          </p:cNvPicPr>
          <p:nvPr/>
        </p:nvPicPr>
        <p:blipFill>
          <a:blip r:embed="rId4"/>
          <a:stretch>
            <a:fillRect/>
          </a:stretch>
        </p:blipFill>
        <p:spPr>
          <a:xfrm>
            <a:off x="6015938" y="1700808"/>
            <a:ext cx="2718048" cy="1812032"/>
          </a:xfrm>
          <a:prstGeom prst="ellipse">
            <a:avLst/>
          </a:prstGeom>
          <a:ln w="19050" cap="rnd">
            <a:solidFill>
              <a:srgbClr val="787878"/>
            </a:solidFill>
          </a:ln>
          <a:effectLst/>
          <a:scene3d>
            <a:camera prst="orthographicFront"/>
            <a:lightRig rig="contrasting" dir="t">
              <a:rot lat="0" lon="0" rev="3000000"/>
            </a:lightRig>
          </a:scene3d>
          <a:sp3d contourW="7620">
            <a:bevelT w="95250" h="31750"/>
            <a:contourClr>
              <a:srgbClr val="333333"/>
            </a:contourClr>
          </a:sp3d>
        </p:spPr>
      </p:pic>
      <p:pic>
        <p:nvPicPr>
          <p:cNvPr id="1028" name="Picture 4" descr="Bildergebnis für TAgeszeitung in österrei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79" y="4365104"/>
            <a:ext cx="2863362" cy="1688976"/>
          </a:xfrm>
          <a:prstGeom prst="ellipse">
            <a:avLst/>
          </a:prstGeom>
          <a:ln w="19050" cap="rnd">
            <a:solidFill>
              <a:srgbClr val="787878"/>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Bildergebnis für briefe, pake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68" y="1637125"/>
            <a:ext cx="2585864" cy="1939398"/>
          </a:xfrm>
          <a:prstGeom prst="ellipse">
            <a:avLst/>
          </a:prstGeom>
          <a:ln w="19050" cap="rnd">
            <a:solidFill>
              <a:srgbClr val="787878"/>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Bildergebnis für müllberg österrei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9700" y="4299299"/>
            <a:ext cx="3034308" cy="1820585"/>
          </a:xfrm>
          <a:prstGeom prst="ellipse">
            <a:avLst/>
          </a:prstGeom>
          <a:ln w="19050" cap="rnd">
            <a:solidFill>
              <a:srgbClr val="787878"/>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9" name="Ellipse 28"/>
          <p:cNvSpPr/>
          <p:nvPr/>
        </p:nvSpPr>
        <p:spPr>
          <a:xfrm>
            <a:off x="7430158" y="3576523"/>
            <a:ext cx="1446584" cy="734344"/>
          </a:xfrm>
          <a:prstGeom prst="ellipse">
            <a:avLst/>
          </a:prstGeom>
          <a:solidFill>
            <a:srgbClr val="787878"/>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0" b="1">
                <a:latin typeface="Arial" panose="020B0604020202020204" pitchFamily="34" charset="0"/>
                <a:cs typeface="Arial" panose="020B0604020202020204" pitchFamily="34" charset="0"/>
              </a:rPr>
              <a:t>company</a:t>
            </a:r>
          </a:p>
        </p:txBody>
      </p:sp>
      <p:sp>
        <p:nvSpPr>
          <p:cNvPr id="30" name="Ellipse 29"/>
          <p:cNvSpPr/>
          <p:nvPr/>
        </p:nvSpPr>
        <p:spPr>
          <a:xfrm>
            <a:off x="3280019" y="1702779"/>
            <a:ext cx="2598823" cy="868526"/>
          </a:xfrm>
          <a:prstGeom prst="ellipse">
            <a:avLst/>
          </a:prstGeom>
          <a:solidFill>
            <a:srgbClr val="787878"/>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500" b="1">
                <a:latin typeface="Arial" panose="020B0604020202020204" pitchFamily="34" charset="0"/>
                <a:cs typeface="Arial" panose="020B0604020202020204" pitchFamily="34" charset="0"/>
              </a:rPr>
              <a:t>other modes and means of transport </a:t>
            </a:r>
          </a:p>
        </p:txBody>
      </p:sp>
      <p:sp>
        <p:nvSpPr>
          <p:cNvPr id="31" name="Ellipse 30"/>
          <p:cNvSpPr/>
          <p:nvPr/>
        </p:nvSpPr>
        <p:spPr>
          <a:xfrm>
            <a:off x="3346527" y="5422635"/>
            <a:ext cx="1999385" cy="734344"/>
          </a:xfrm>
          <a:prstGeom prst="ellipse">
            <a:avLst/>
          </a:prstGeom>
          <a:solidFill>
            <a:srgbClr val="787878"/>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500" b="1" dirty="0">
                <a:latin typeface="Arial" panose="020B0604020202020204" pitchFamily="34" charset="0"/>
                <a:cs typeface="Arial" panose="020B0604020202020204" pitchFamily="34" charset="0"/>
              </a:rPr>
              <a:t>various factors</a:t>
            </a:r>
          </a:p>
        </p:txBody>
      </p:sp>
      <p:sp>
        <p:nvSpPr>
          <p:cNvPr id="32" name="Ellipse 31"/>
          <p:cNvSpPr/>
          <p:nvPr/>
        </p:nvSpPr>
        <p:spPr>
          <a:xfrm>
            <a:off x="144450" y="3591578"/>
            <a:ext cx="1446584" cy="734344"/>
          </a:xfrm>
          <a:prstGeom prst="ellipse">
            <a:avLst/>
          </a:prstGeom>
          <a:solidFill>
            <a:srgbClr val="787878"/>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500" b="1" dirty="0">
                <a:latin typeface="Arial" panose="020B0604020202020204" pitchFamily="34" charset="0"/>
                <a:cs typeface="Arial" panose="020B0604020202020204" pitchFamily="34" charset="0"/>
              </a:rPr>
              <a:t>medicine</a:t>
            </a:r>
          </a:p>
        </p:txBody>
      </p:sp>
    </p:spTree>
    <p:extLst>
      <p:ext uri="{BB962C8B-B14F-4D97-AF65-F5344CB8AC3E}">
        <p14:creationId xmlns:p14="http://schemas.microsoft.com/office/powerpoint/2010/main" val="369106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Gerader Verbinder 12"/>
          <p:cNvCxnSpPr>
            <a:endCxn id="6" idx="2"/>
          </p:cNvCxnSpPr>
          <p:nvPr/>
        </p:nvCxnSpPr>
        <p:spPr>
          <a:xfrm>
            <a:off x="2195736" y="2564904"/>
            <a:ext cx="0" cy="1763987"/>
          </a:xfrm>
          <a:prstGeom prst="line">
            <a:avLst/>
          </a:prstGeom>
          <a:ln w="76200">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stCxn id="4" idx="2"/>
            <a:endCxn id="11" idx="2"/>
          </p:cNvCxnSpPr>
          <p:nvPr/>
        </p:nvCxnSpPr>
        <p:spPr>
          <a:xfrm flipH="1">
            <a:off x="4529368" y="2564904"/>
            <a:ext cx="1" cy="1763987"/>
          </a:xfrm>
          <a:prstGeom prst="line">
            <a:avLst/>
          </a:prstGeom>
          <a:ln w="76200">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a:stCxn id="12" idx="2"/>
          </p:cNvCxnSpPr>
          <p:nvPr/>
        </p:nvCxnSpPr>
        <p:spPr>
          <a:xfrm flipV="1">
            <a:off x="6863001" y="2564904"/>
            <a:ext cx="0" cy="1763987"/>
          </a:xfrm>
          <a:prstGeom prst="line">
            <a:avLst/>
          </a:prstGeom>
          <a:ln w="76200">
            <a:solidFill>
              <a:srgbClr val="787878"/>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AT" dirty="0"/>
              <a:t>The Road Network ...</a:t>
            </a:r>
          </a:p>
        </p:txBody>
      </p:sp>
      <p:sp>
        <p:nvSpPr>
          <p:cNvPr id="4" name="Abgerundetes Rechteck 3"/>
          <p:cNvSpPr/>
          <p:nvPr/>
        </p:nvSpPr>
        <p:spPr>
          <a:xfrm>
            <a:off x="1187624" y="1772816"/>
            <a:ext cx="6683489" cy="79208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Classification according to Kummer</a:t>
            </a:r>
            <a:endParaRPr lang="de-AT" b="1" dirty="0">
              <a:solidFill>
                <a:schemeClr val="bg1"/>
              </a:solidFill>
              <a:latin typeface="Arial" panose="020B0604020202020204" pitchFamily="34" charset="0"/>
              <a:cs typeface="Arial" panose="020B0604020202020204" pitchFamily="34" charset="0"/>
            </a:endParaRPr>
          </a:p>
        </p:txBody>
      </p:sp>
      <p:sp>
        <p:nvSpPr>
          <p:cNvPr id="6" name="Abgerundetes Rechteck 5"/>
          <p:cNvSpPr/>
          <p:nvPr/>
        </p:nvSpPr>
        <p:spPr>
          <a:xfrm>
            <a:off x="1187624" y="3508305"/>
            <a:ext cx="2016224" cy="820586"/>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tx1"/>
                </a:solidFill>
                <a:latin typeface="Arial" panose="020B0604020202020204" pitchFamily="34" charset="0"/>
                <a:cs typeface="Arial" panose="020B0604020202020204" pitchFamily="34" charset="0"/>
              </a:rPr>
              <a:t>e.g. motorways, expressways</a:t>
            </a:r>
            <a:endParaRPr lang="de-AT" sz="1200" dirty="0">
              <a:solidFill>
                <a:schemeClr val="tx1"/>
              </a:solidFill>
              <a:latin typeface="Arial" panose="020B0604020202020204" pitchFamily="34" charset="0"/>
              <a:cs typeface="Arial" panose="020B0604020202020204" pitchFamily="34" charset="0"/>
            </a:endParaRPr>
          </a:p>
        </p:txBody>
      </p:sp>
      <p:sp>
        <p:nvSpPr>
          <p:cNvPr id="8" name="Abgerundetes Rechteck 7"/>
          <p:cNvSpPr/>
          <p:nvPr/>
        </p:nvSpPr>
        <p:spPr>
          <a:xfrm>
            <a:off x="1187624" y="2694671"/>
            <a:ext cx="2016224" cy="720080"/>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rgbClr val="787878"/>
                </a:solidFill>
                <a:latin typeface="Arial" panose="020B0604020202020204" pitchFamily="34" charset="0"/>
                <a:cs typeface="Arial" panose="020B0604020202020204" pitchFamily="34" charset="0"/>
              </a:rPr>
              <a:t>primary road network</a:t>
            </a:r>
          </a:p>
        </p:txBody>
      </p:sp>
      <p:sp>
        <p:nvSpPr>
          <p:cNvPr id="9" name="Abgerundetes Rechteck 8"/>
          <p:cNvSpPr/>
          <p:nvPr/>
        </p:nvSpPr>
        <p:spPr>
          <a:xfrm>
            <a:off x="5854889" y="2694671"/>
            <a:ext cx="2016224" cy="720080"/>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rgbClr val="787878"/>
                </a:solidFill>
                <a:latin typeface="Arial" panose="020B0604020202020204" pitchFamily="34" charset="0"/>
                <a:cs typeface="Arial" panose="020B0604020202020204" pitchFamily="34" charset="0"/>
              </a:rPr>
              <a:t>tertiary road network</a:t>
            </a:r>
          </a:p>
        </p:txBody>
      </p:sp>
      <p:sp>
        <p:nvSpPr>
          <p:cNvPr id="10" name="Abgerundetes Rechteck 9"/>
          <p:cNvSpPr/>
          <p:nvPr/>
        </p:nvSpPr>
        <p:spPr>
          <a:xfrm>
            <a:off x="3521256" y="2694671"/>
            <a:ext cx="2016224" cy="720080"/>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a:solidFill>
                  <a:srgbClr val="787878"/>
                </a:solidFill>
                <a:latin typeface="Arial" panose="020B0604020202020204" pitchFamily="34" charset="0"/>
                <a:cs typeface="Arial" panose="020B0604020202020204" pitchFamily="34" charset="0"/>
              </a:rPr>
              <a:t>secondary road network</a:t>
            </a:r>
          </a:p>
        </p:txBody>
      </p:sp>
      <p:sp>
        <p:nvSpPr>
          <p:cNvPr id="11" name="Abgerundetes Rechteck 10"/>
          <p:cNvSpPr/>
          <p:nvPr/>
        </p:nvSpPr>
        <p:spPr>
          <a:xfrm>
            <a:off x="3521256" y="3508305"/>
            <a:ext cx="2016224" cy="820586"/>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solidFill>
                  <a:schemeClr val="tx1"/>
                </a:solidFill>
                <a:latin typeface="Arial" panose="020B0604020202020204" pitchFamily="34" charset="0"/>
                <a:cs typeface="Arial" panose="020B0604020202020204" pitchFamily="34" charset="0"/>
              </a:rPr>
              <a:t>e.g. main roads, country roads</a:t>
            </a:r>
            <a:endParaRPr lang="en-AU" sz="1200">
              <a:solidFill>
                <a:schemeClr val="tx1"/>
              </a:solidFill>
              <a:latin typeface="Arial" panose="020B0604020202020204" pitchFamily="34" charset="0"/>
              <a:cs typeface="Arial" panose="020B0604020202020204" pitchFamily="34" charset="0"/>
            </a:endParaRPr>
          </a:p>
        </p:txBody>
      </p:sp>
      <p:sp>
        <p:nvSpPr>
          <p:cNvPr id="12" name="Abgerundetes Rechteck 11"/>
          <p:cNvSpPr/>
          <p:nvPr/>
        </p:nvSpPr>
        <p:spPr>
          <a:xfrm>
            <a:off x="5854889" y="3508305"/>
            <a:ext cx="2016224" cy="820586"/>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tx1"/>
                </a:solidFill>
                <a:latin typeface="Arial" panose="020B0604020202020204" pitchFamily="34" charset="0"/>
                <a:cs typeface="Arial" panose="020B0604020202020204" pitchFamily="34" charset="0"/>
              </a:rPr>
              <a:t>e.g. municipal roads</a:t>
            </a:r>
            <a:endParaRPr lang="de-AT" sz="1200" dirty="0">
              <a:solidFill>
                <a:schemeClr val="tx1"/>
              </a:solidFill>
              <a:latin typeface="Arial" panose="020B0604020202020204" pitchFamily="34" charset="0"/>
              <a:cs typeface="Arial" panose="020B0604020202020204" pitchFamily="34" charset="0"/>
            </a:endParaRPr>
          </a:p>
        </p:txBody>
      </p:sp>
      <p:graphicFrame>
        <p:nvGraphicFramePr>
          <p:cNvPr id="19" name="Tabelle 18"/>
          <p:cNvGraphicFramePr>
            <a:graphicFrameLocks noGrp="1"/>
          </p:cNvGraphicFramePr>
          <p:nvPr>
            <p:extLst>
              <p:ext uri="{D42A27DB-BD31-4B8C-83A1-F6EECF244321}">
                <p14:modId xmlns:p14="http://schemas.microsoft.com/office/powerpoint/2010/main" val="3687514440"/>
              </p:ext>
            </p:extLst>
          </p:nvPr>
        </p:nvGraphicFramePr>
        <p:xfrm>
          <a:off x="2045092" y="4581128"/>
          <a:ext cx="5053815" cy="1483360"/>
        </p:xfrm>
        <a:graphic>
          <a:graphicData uri="http://schemas.openxmlformats.org/drawingml/2006/table">
            <a:tbl>
              <a:tblPr>
                <a:tableStyleId>{5C22544A-7EE6-4342-B048-85BDC9FD1C3A}</a:tableStyleId>
              </a:tblPr>
              <a:tblGrid>
                <a:gridCol w="2736304">
                  <a:extLst>
                    <a:ext uri="{9D8B030D-6E8A-4147-A177-3AD203B41FA5}">
                      <a16:colId xmlns:a16="http://schemas.microsoft.com/office/drawing/2014/main" val="20000"/>
                    </a:ext>
                  </a:extLst>
                </a:gridCol>
                <a:gridCol w="2317511">
                  <a:extLst>
                    <a:ext uri="{9D8B030D-6E8A-4147-A177-3AD203B41FA5}">
                      <a16:colId xmlns:a16="http://schemas.microsoft.com/office/drawing/2014/main" val="20001"/>
                    </a:ext>
                  </a:extLst>
                </a:gridCol>
              </a:tblGrid>
              <a:tr h="370840">
                <a:tc>
                  <a:txBody>
                    <a:bodyPr/>
                    <a:lstStyle/>
                    <a:p>
                      <a:pPr marL="0" indent="0"/>
                      <a:r>
                        <a:rPr lang="de-AT" sz="1600" b="1" dirty="0">
                          <a:latin typeface="Arial" panose="020B0604020202020204" pitchFamily="34" charset="0"/>
                          <a:cs typeface="Arial" panose="020B0604020202020204" pitchFamily="34"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a:r>
                        <a:rPr lang="de-AT" sz="1600" b="1" dirty="0">
                          <a:latin typeface="Arial" panose="020B0604020202020204" pitchFamily="34" charset="0"/>
                          <a:cs typeface="Arial" panose="020B0604020202020204" pitchFamily="34" charset="0"/>
                        </a:rPr>
                        <a:t>Net length AT (2011)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370840">
                <a:tc>
                  <a:txBody>
                    <a:bodyPr/>
                    <a:lstStyle/>
                    <a:p>
                      <a:r>
                        <a:rPr lang="de-AT" sz="1600" dirty="0">
                          <a:latin typeface="Arial" panose="020B0604020202020204" pitchFamily="34" charset="0"/>
                          <a:cs typeface="Arial" panose="020B0604020202020204" pitchFamily="34" charset="0"/>
                        </a:rPr>
                        <a:t>primary</a:t>
                      </a:r>
                      <a:r>
                        <a:rPr lang="de-AT" sz="1600" baseline="0" dirty="0">
                          <a:latin typeface="Arial" panose="020B0604020202020204" pitchFamily="34" charset="0"/>
                          <a:cs typeface="Arial" panose="020B0604020202020204" pitchFamily="34" charset="0"/>
                        </a:rPr>
                        <a:t> road network</a:t>
                      </a:r>
                      <a:endParaRPr lang="de-AT"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AT" sz="1600" dirty="0">
                          <a:latin typeface="Arial" panose="020B0604020202020204" pitchFamily="34" charset="0"/>
                          <a:cs typeface="Arial" panose="020B0604020202020204" pitchFamily="34" charset="0"/>
                        </a:rPr>
                        <a:t>2.180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de-AT" sz="1600" dirty="0">
                          <a:latin typeface="Arial" panose="020B0604020202020204" pitchFamily="34" charset="0"/>
                          <a:cs typeface="Arial" panose="020B0604020202020204" pitchFamily="34" charset="0"/>
                        </a:rPr>
                        <a:t>secondary road 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AT" sz="1600" dirty="0">
                          <a:latin typeface="Arial" panose="020B0604020202020204" pitchFamily="34" charset="0"/>
                          <a:cs typeface="Arial" panose="020B0604020202020204" pitchFamily="34" charset="0"/>
                        </a:rPr>
                        <a:t>33.660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de-AT" sz="1600" dirty="0">
                          <a:latin typeface="Arial" panose="020B0604020202020204" pitchFamily="34" charset="0"/>
                          <a:cs typeface="Arial" panose="020B0604020202020204" pitchFamily="34" charset="0"/>
                        </a:rPr>
                        <a:t>tertiary</a:t>
                      </a:r>
                      <a:r>
                        <a:rPr lang="de-AT" sz="1600" baseline="0" dirty="0">
                          <a:latin typeface="Arial" panose="020B0604020202020204" pitchFamily="34" charset="0"/>
                          <a:cs typeface="Arial" panose="020B0604020202020204" pitchFamily="34" charset="0"/>
                        </a:rPr>
                        <a:t> road network</a:t>
                      </a:r>
                      <a:endParaRPr lang="de-AT"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AT" sz="1600" dirty="0">
                          <a:latin typeface="Arial" panose="020B0604020202020204" pitchFamily="34" charset="0"/>
                          <a:cs typeface="Arial" panose="020B0604020202020204" pitchFamily="34" charset="0"/>
                        </a:rPr>
                        <a:t>88.670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55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High-level Road Network in Austria</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14943" y="1628800"/>
            <a:ext cx="7025443" cy="4185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522EB640-24E0-4225-86A6-15A449D261A4}"/>
              </a:ext>
            </a:extLst>
          </p:cNvPr>
          <p:cNvSpPr txBox="1"/>
          <p:nvPr/>
        </p:nvSpPr>
        <p:spPr>
          <a:xfrm>
            <a:off x="6958845" y="5212448"/>
            <a:ext cx="1368152" cy="253916"/>
          </a:xfrm>
          <a:prstGeom prst="rect">
            <a:avLst/>
          </a:prstGeom>
          <a:noFill/>
        </p:spPr>
        <p:txBody>
          <a:bodyPr wrap="square" rtlCol="0">
            <a:spAutoFit/>
          </a:bodyPr>
          <a:lstStyle/>
          <a:p>
            <a:r>
              <a:rPr lang="de-AT" sz="1050" dirty="0">
                <a:latin typeface="Arial" panose="020B0604020202020204" pitchFamily="34" charset="0"/>
                <a:cs typeface="Arial" panose="020B0604020202020204" pitchFamily="34" charset="0"/>
              </a:rPr>
              <a:t>Image: </a:t>
            </a:r>
            <a:r>
              <a:rPr lang="de-AT" sz="1050" dirty="0" err="1">
                <a:latin typeface="Arial" panose="020B0604020202020204" pitchFamily="34" charset="0"/>
                <a:cs typeface="Arial" panose="020B0604020202020204" pitchFamily="34" charset="0"/>
              </a:rPr>
              <a:t>Asfinag</a:t>
            </a:r>
            <a:endParaRPr lang="de-AT"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54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Road Network Density in Europe</a:t>
            </a:r>
          </a:p>
        </p:txBody>
      </p:sp>
      <p:pic>
        <p:nvPicPr>
          <p:cNvPr id="2050" name="Picture 2" descr="http://ec.europa.eu/eurostat/statistics-explained/images/f/f6/Motorway_density_%28km1000_km%C2%B2%29%2C_by_NUTS_2_regions%2C_20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72" b="15781"/>
          <a:stretch/>
        </p:blipFill>
        <p:spPr bwMode="auto">
          <a:xfrm>
            <a:off x="561436" y="1531550"/>
            <a:ext cx="5254030" cy="4764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c.europa.eu/eurostat/statistics-explained/images/f/f6/Motorway_density_%28km1000_km%C2%B2%29%2C_by_NUTS_2_regions%2C_20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83781"/>
          <a:stretch/>
        </p:blipFill>
        <p:spPr bwMode="auto">
          <a:xfrm>
            <a:off x="5815466" y="5362558"/>
            <a:ext cx="2627015" cy="933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c.europa.eu/eurostat/statistics-explained/images/f/f6/Motorway_density_%28km1000_km%C2%B2%29%2C_by_NUTS_2_regions%2C_20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781" r="78446"/>
          <a:stretch/>
        </p:blipFill>
        <p:spPr bwMode="auto">
          <a:xfrm>
            <a:off x="5815466" y="1628800"/>
            <a:ext cx="1132475" cy="93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30337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2989</Words>
  <Application>Microsoft Office PowerPoint</Application>
  <PresentationFormat>Bildschirmpräsentation (4:3)</PresentationFormat>
  <Paragraphs>240</Paragraphs>
  <Slides>18</Slides>
  <Notes>18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Wingdings</vt:lpstr>
      <vt:lpstr>Larissa</vt:lpstr>
      <vt:lpstr>Road Transport</vt:lpstr>
      <vt:lpstr>Introduction</vt:lpstr>
      <vt:lpstr>Agenda</vt:lpstr>
      <vt:lpstr>Characteristics of Road Traffic</vt:lpstr>
      <vt:lpstr>Road Transport &amp; its Competitors ...</vt:lpstr>
      <vt:lpstr>The Road as an Important Factor for Society?</vt:lpstr>
      <vt:lpstr>The Road Network ...</vt:lpstr>
      <vt:lpstr>High-level Road Network in Austria</vt:lpstr>
      <vt:lpstr>Road Network Density in Europe</vt:lpstr>
      <vt:lpstr>Means of Transport on the Roads General Classification according to Kummer</vt:lpstr>
      <vt:lpstr>Means of Transport on the Roads Focus on Goods Vehicles</vt:lpstr>
      <vt:lpstr>Goods Vehicles Frequent Truck Types in Daily Use</vt:lpstr>
      <vt:lpstr>Loading and Transport Units in Road Traffic</vt:lpstr>
      <vt:lpstr>Agenda</vt:lpstr>
      <vt:lpstr>Calculation in Road Transport</vt:lpstr>
      <vt:lpstr>Short Overview The Austrian Toll System</vt:lpstr>
      <vt:lpstr>Tariff Overview - "GO Maut" System</vt:lpstr>
      <vt:lpstr>Additional Information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dc:creator>
  <cp:lastModifiedBy>Sandra Eitler</cp:lastModifiedBy>
  <cp:revision>694</cp:revision>
  <dcterms:created xsi:type="dcterms:W3CDTF">2016-05-26T13:35:26Z</dcterms:created>
  <dcterms:modified xsi:type="dcterms:W3CDTF">2019-08-09T18:19:31Z</dcterms:modified>
</cp:coreProperties>
</file>